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323" r:id="rId3"/>
    <p:sldId id="328" r:id="rId4"/>
    <p:sldId id="327" r:id="rId5"/>
    <p:sldId id="326" r:id="rId6"/>
    <p:sldId id="333" r:id="rId7"/>
    <p:sldId id="334" r:id="rId8"/>
    <p:sldId id="337" r:id="rId9"/>
    <p:sldId id="335" r:id="rId10"/>
    <p:sldId id="336" r:id="rId11"/>
    <p:sldId id="331" r:id="rId12"/>
    <p:sldId id="338" r:id="rId13"/>
    <p:sldId id="339" r:id="rId14"/>
    <p:sldId id="340" r:id="rId15"/>
    <p:sldId id="341" r:id="rId16"/>
    <p:sldId id="321" r:id="rId17"/>
    <p:sldId id="332" r:id="rId18"/>
    <p:sldId id="346" r:id="rId19"/>
    <p:sldId id="342" r:id="rId20"/>
    <p:sldId id="343" r:id="rId21"/>
    <p:sldId id="345" r:id="rId22"/>
    <p:sldId id="344" r:id="rId23"/>
    <p:sldId id="350" r:id="rId24"/>
    <p:sldId id="352" r:id="rId25"/>
    <p:sldId id="314" r:id="rId26"/>
    <p:sldId id="351" r:id="rId27"/>
    <p:sldId id="282" r:id="rId28"/>
    <p:sldId id="313" r:id="rId29"/>
  </p:sldIdLst>
  <p:sldSz cx="9144000" cy="6858000" type="screen4x3"/>
  <p:notesSz cx="9926638" cy="67976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p:cViewPr>
        <p:scale>
          <a:sx n="97" d="100"/>
          <a:sy n="97" d="100"/>
        </p:scale>
        <p:origin x="-4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5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00EE9AC1-C69C-452C-BF12-4E1B68A56D2A}" type="datetimeFigureOut">
              <a:rPr lang="es-ES" smtClean="0"/>
              <a:t>15/08/19</a:t>
            </a:fld>
            <a:endParaRPr lang="es-ES"/>
          </a:p>
        </p:txBody>
      </p:sp>
      <p:sp>
        <p:nvSpPr>
          <p:cNvPr id="4" name="3 Marcador de pie de página"/>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66C2DAE5-1281-4D26-900D-73BDFFF83AC6}" type="slidenum">
              <a:rPr lang="es-ES" smtClean="0"/>
              <a:t>‹Nr.›</a:t>
            </a:fld>
            <a:endParaRPr lang="es-ES"/>
          </a:p>
        </p:txBody>
      </p:sp>
    </p:spTree>
    <p:extLst>
      <p:ext uri="{BB962C8B-B14F-4D97-AF65-F5344CB8AC3E}">
        <p14:creationId xmlns:p14="http://schemas.microsoft.com/office/powerpoint/2010/main" val="1969781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0AA1CF9E-BF3E-5A43-8B21-95DA2FCEF51F}" type="datetimeFigureOut">
              <a:rPr lang="es-ES" smtClean="0"/>
              <a:t>15/08/19</a:t>
            </a:fld>
            <a:endParaRPr lang="es-ES"/>
          </a:p>
        </p:txBody>
      </p:sp>
      <p:sp>
        <p:nvSpPr>
          <p:cNvPr id="4" name="Marcador de imagen de diapositiva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8A989574-49B2-6446-AF4E-7F4840428622}" type="slidenum">
              <a:rPr lang="es-ES" smtClean="0"/>
              <a:t>‹Nr.›</a:t>
            </a:fld>
            <a:endParaRPr lang="es-ES"/>
          </a:p>
        </p:txBody>
      </p:sp>
    </p:spTree>
    <p:extLst>
      <p:ext uri="{BB962C8B-B14F-4D97-AF65-F5344CB8AC3E}">
        <p14:creationId xmlns:p14="http://schemas.microsoft.com/office/powerpoint/2010/main" val="152181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15/08/19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15/08/19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g"/><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adomingom@gmail.com" TargetMode="External"/><Relationship Id="rId3" Type="http://schemas.openxmlformats.org/officeDocument/2006/relationships/hyperlink" Target="http://marineroet.blogspot.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gif"/><Relationship Id="rId3" Type="http://schemas.openxmlformats.org/officeDocument/2006/relationships/image" Target="../media/image3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816574"/>
            <a:ext cx="1656184" cy="884234"/>
          </a:xfrm>
          <a:prstGeom prst="rect">
            <a:avLst/>
          </a:prstGeom>
        </p:spPr>
      </p:pic>
      <p:sp>
        <p:nvSpPr>
          <p:cNvPr id="5" name="1 Título"/>
          <p:cNvSpPr txBox="1">
            <a:spLocks/>
          </p:cNvSpPr>
          <p:nvPr/>
        </p:nvSpPr>
        <p:spPr>
          <a:xfrm>
            <a:off x="1515717" y="116632"/>
            <a:ext cx="7304755" cy="64807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dirty="0"/>
          </a:p>
        </p:txBody>
      </p:sp>
      <p:sp>
        <p:nvSpPr>
          <p:cNvPr id="6" name="2 Subtítulo"/>
          <p:cNvSpPr txBox="1">
            <a:spLocks/>
          </p:cNvSpPr>
          <p:nvPr/>
        </p:nvSpPr>
        <p:spPr>
          <a:xfrm>
            <a:off x="971600" y="2636912"/>
            <a:ext cx="7704856" cy="33843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s-ES" sz="2400" b="1" dirty="0" smtClean="0">
                <a:solidFill>
                  <a:srgbClr val="000090"/>
                </a:solidFill>
                <a:latin typeface="Times"/>
                <a:cs typeface="Times"/>
              </a:rPr>
              <a:t>La antropología del capitalismo y la economía civil:</a:t>
            </a:r>
          </a:p>
          <a:p>
            <a:pPr marL="0" indent="0" algn="ctr">
              <a:spcBef>
                <a:spcPts val="0"/>
              </a:spcBef>
              <a:buNone/>
            </a:pPr>
            <a:r>
              <a:rPr lang="es-ES" sz="2400" b="1" dirty="0">
                <a:solidFill>
                  <a:srgbClr val="000090"/>
                </a:solidFill>
                <a:latin typeface="Times"/>
                <a:cs typeface="Times"/>
              </a:rPr>
              <a:t>d</a:t>
            </a:r>
            <a:r>
              <a:rPr lang="es-ES" sz="2400" b="1" dirty="0" smtClean="0">
                <a:solidFill>
                  <a:srgbClr val="000090"/>
                </a:solidFill>
                <a:latin typeface="Times"/>
                <a:cs typeface="Times"/>
              </a:rPr>
              <a:t>os modelos diferentes de persona</a:t>
            </a:r>
            <a:r>
              <a:rPr lang="es-ES" sz="2000" b="1" dirty="0" smtClean="0">
                <a:solidFill>
                  <a:srgbClr val="000090"/>
                </a:solidFill>
                <a:latin typeface="Times"/>
                <a:cs typeface="Times"/>
              </a:rPr>
              <a:t> </a:t>
            </a:r>
            <a:endParaRPr lang="es-ES" sz="2000" b="1" dirty="0">
              <a:solidFill>
                <a:srgbClr val="000090"/>
              </a:solidFill>
              <a:latin typeface="Times"/>
              <a:cs typeface="Times"/>
            </a:endParaRPr>
          </a:p>
          <a:p>
            <a:pPr marL="0" indent="0" algn="ctr">
              <a:spcBef>
                <a:spcPts val="0"/>
              </a:spcBef>
              <a:buNone/>
            </a:pPr>
            <a:endParaRPr lang="es-ES" sz="1800" dirty="0" smtClean="0">
              <a:solidFill>
                <a:srgbClr val="000090"/>
              </a:solidFill>
              <a:latin typeface="Times New Roman"/>
              <a:cs typeface="Times New Roman"/>
            </a:endParaRPr>
          </a:p>
          <a:p>
            <a:pPr marL="0" indent="0" algn="ctr">
              <a:spcBef>
                <a:spcPts val="0"/>
              </a:spcBef>
              <a:buNone/>
            </a:pPr>
            <a:r>
              <a:rPr lang="es-ES" sz="1800" b="1" i="1" dirty="0" smtClean="0">
                <a:solidFill>
                  <a:srgbClr val="000090"/>
                </a:solidFill>
                <a:latin typeface="Times New Roman"/>
                <a:cs typeface="Times New Roman"/>
              </a:rPr>
              <a:t>XXVI Curso de formación en DSI</a:t>
            </a:r>
          </a:p>
          <a:p>
            <a:pPr marL="0" indent="0" algn="ctr">
              <a:spcBef>
                <a:spcPts val="0"/>
              </a:spcBef>
              <a:buNone/>
            </a:pPr>
            <a:r>
              <a:rPr lang="es-ES" sz="1600" dirty="0" smtClean="0">
                <a:solidFill>
                  <a:srgbClr val="000090"/>
                </a:solidFill>
                <a:latin typeface="Times New Roman"/>
                <a:cs typeface="Times New Roman"/>
              </a:rPr>
              <a:t>Madrid, 4 de septiembre de 2019</a:t>
            </a:r>
            <a:endParaRPr lang="es-ES" sz="1800" dirty="0" smtClean="0">
              <a:solidFill>
                <a:srgbClr val="000090"/>
              </a:solidFill>
              <a:latin typeface="Times New Roman"/>
              <a:cs typeface="Times New Roman"/>
            </a:endParaRPr>
          </a:p>
          <a:p>
            <a:pPr marL="0" indent="0" algn="ctr">
              <a:spcBef>
                <a:spcPts val="0"/>
              </a:spcBef>
              <a:buNone/>
            </a:pPr>
            <a:r>
              <a:rPr lang="es-ES" sz="1800" dirty="0" smtClean="0">
                <a:solidFill>
                  <a:srgbClr val="000090"/>
                </a:solidFill>
                <a:latin typeface="Times New Roman"/>
                <a:cs typeface="Times New Roman"/>
              </a:rPr>
              <a:t> </a:t>
            </a:r>
          </a:p>
          <a:p>
            <a:pPr marL="0" indent="0" algn="ctr">
              <a:lnSpc>
                <a:spcPct val="80000"/>
              </a:lnSpc>
              <a:buNone/>
            </a:pPr>
            <a:r>
              <a:rPr lang="es-ES" sz="2000" i="1" dirty="0" smtClean="0">
                <a:solidFill>
                  <a:srgbClr val="000090"/>
                </a:solidFill>
                <a:latin typeface="Times New Roman"/>
                <a:cs typeface="Times New Roman"/>
              </a:rPr>
              <a:t>Agustín DOMINGO MORATALLA</a:t>
            </a:r>
          </a:p>
          <a:p>
            <a:pPr marL="0" indent="0" algn="ctr">
              <a:lnSpc>
                <a:spcPct val="80000"/>
              </a:lnSpc>
              <a:buNone/>
            </a:pPr>
            <a:r>
              <a:rPr lang="es-ES" sz="1800" dirty="0" smtClean="0">
                <a:solidFill>
                  <a:srgbClr val="000090"/>
                </a:solidFill>
                <a:latin typeface="Times New Roman"/>
                <a:cs typeface="Times New Roman"/>
              </a:rPr>
              <a:t>Profesor de Filosofía Moral y Política</a:t>
            </a:r>
          </a:p>
          <a:p>
            <a:pPr marL="0" indent="0" algn="ctr">
              <a:lnSpc>
                <a:spcPct val="80000"/>
              </a:lnSpc>
              <a:buNone/>
            </a:pPr>
            <a:r>
              <a:rPr lang="es-ES" sz="1800" dirty="0" smtClean="0">
                <a:solidFill>
                  <a:srgbClr val="000090"/>
                </a:solidFill>
                <a:latin typeface="Times New Roman"/>
                <a:cs typeface="Times New Roman"/>
              </a:rPr>
              <a:t>Director UIMP-Valencia  </a:t>
            </a:r>
          </a:p>
          <a:p>
            <a:pPr marL="0" indent="0" algn="ctr">
              <a:buNone/>
            </a:pPr>
            <a:endParaRPr lang="es-ES" sz="2400" dirty="0" smtClean="0"/>
          </a:p>
        </p:txBody>
      </p:sp>
      <p:pic>
        <p:nvPicPr>
          <p:cNvPr id="1027" name="Picture 3" descr="\\suimpdcval01\Usuarios\jlgarcia\Perfil\Desktop\Actividades 2017\Cursos Ministerio 17\Logos\gobierno_de_espana_con_educacion_para_pap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840829"/>
            <a:ext cx="3160713" cy="7159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Escudo01-2.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835238"/>
            <a:ext cx="864096" cy="865570"/>
          </a:xfrm>
          <a:prstGeom prst="rect">
            <a:avLst/>
          </a:prstGeom>
        </p:spPr>
      </p:pic>
    </p:spTree>
    <p:extLst>
      <p:ext uri="{BB962C8B-B14F-4D97-AF65-F5344CB8AC3E}">
        <p14:creationId xmlns:p14="http://schemas.microsoft.com/office/powerpoint/2010/main" val="23226292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476672"/>
            <a:ext cx="8229600" cy="720080"/>
          </a:xfrm>
        </p:spPr>
        <p:txBody>
          <a:bodyPr>
            <a:noAutofit/>
          </a:bodyPr>
          <a:lstStyle/>
          <a:p>
            <a:r>
              <a:rPr lang="es-ES" sz="2800" dirty="0" smtClean="0"/>
              <a:t>2.3.- Adam Smith: un saber de sentimientos morales</a:t>
            </a:r>
            <a:endParaRPr lang="es-ES" sz="2800" dirty="0"/>
          </a:p>
        </p:txBody>
      </p:sp>
      <p:pic>
        <p:nvPicPr>
          <p:cNvPr id="7" name="Marcador de contenido 6" descr="smith340b.jpg"/>
          <p:cNvPicPr>
            <a:picLocks noGrp="1" noChangeAspect="1"/>
          </p:cNvPicPr>
          <p:nvPr>
            <p:ph sz="half" idx="1"/>
          </p:nvPr>
        </p:nvPicPr>
        <p:blipFill>
          <a:blip r:embed="rId2">
            <a:extLst>
              <a:ext uri="{28A0092B-C50C-407E-A947-70E740481C1C}">
                <a14:useLocalDpi xmlns:a14="http://schemas.microsoft.com/office/drawing/2010/main" val="0"/>
              </a:ext>
            </a:extLst>
          </a:blip>
          <a:srcRect t="1399" b="1399"/>
          <a:stretch>
            <a:fillRect/>
          </a:stretch>
        </p:blipFill>
        <p:spPr>
          <a:xfrm>
            <a:off x="457200" y="1600201"/>
            <a:ext cx="3538736" cy="3412976"/>
          </a:xfrm>
        </p:spPr>
      </p:pic>
      <p:sp>
        <p:nvSpPr>
          <p:cNvPr id="6" name="Marcador de contenido 5"/>
          <p:cNvSpPr>
            <a:spLocks noGrp="1"/>
          </p:cNvSpPr>
          <p:nvPr>
            <p:ph sz="half" idx="2"/>
          </p:nvPr>
        </p:nvSpPr>
        <p:spPr>
          <a:xfrm>
            <a:off x="4139952" y="1340768"/>
            <a:ext cx="4546848" cy="4525963"/>
          </a:xfrm>
        </p:spPr>
        <p:txBody>
          <a:bodyPr>
            <a:normAutofit fontScale="62500" lnSpcReduction="20000"/>
          </a:bodyPr>
          <a:lstStyle/>
          <a:p>
            <a:pPr marL="0" indent="0">
              <a:buNone/>
            </a:pPr>
            <a:r>
              <a:rPr lang="es-ES" dirty="0" smtClean="0"/>
              <a:t>Economía como ciencia “(psicología) moral”</a:t>
            </a:r>
          </a:p>
          <a:p>
            <a:pPr marL="0" indent="0">
              <a:buNone/>
            </a:pPr>
            <a:r>
              <a:rPr lang="es-ES" b="1" dirty="0" smtClean="0"/>
              <a:t>Teoría de los sentimientos morales</a:t>
            </a:r>
          </a:p>
          <a:p>
            <a:pPr>
              <a:buFontTx/>
              <a:buChar char="-"/>
            </a:pPr>
            <a:r>
              <a:rPr lang="es-ES" dirty="0" smtClean="0"/>
              <a:t>Libertad y sociabilidad natural </a:t>
            </a:r>
          </a:p>
          <a:p>
            <a:pPr>
              <a:buFontTx/>
              <a:buChar char="-"/>
            </a:pPr>
            <a:r>
              <a:rPr lang="es-ES" dirty="0" smtClean="0"/>
              <a:t>Simpatía y reconocimiento: aprobación y reprobación social</a:t>
            </a:r>
          </a:p>
          <a:p>
            <a:pPr>
              <a:buFontTx/>
              <a:buChar char="-"/>
            </a:pPr>
            <a:r>
              <a:rPr lang="es-ES" dirty="0" smtClean="0"/>
              <a:t>Ley y responsabilidad social preceden al mercado “civilidad”</a:t>
            </a:r>
          </a:p>
          <a:p>
            <a:pPr marL="0" indent="0">
              <a:buNone/>
            </a:pPr>
            <a:r>
              <a:rPr lang="es-ES" b="1" dirty="0" smtClean="0"/>
              <a:t>La riqueza de las naciones</a:t>
            </a:r>
          </a:p>
          <a:p>
            <a:pPr>
              <a:buFontTx/>
              <a:buChar char="-"/>
            </a:pPr>
            <a:r>
              <a:rPr lang="es-ES" dirty="0" smtClean="0"/>
              <a:t>Auto-Interés y amor propio compatibles con la simpatía, incompatibles con egoísmo.</a:t>
            </a:r>
          </a:p>
          <a:p>
            <a:pPr>
              <a:buFontTx/>
              <a:buChar char="-"/>
            </a:pPr>
            <a:r>
              <a:rPr lang="es-ES" dirty="0" smtClean="0"/>
              <a:t>Propensión natural al intercambio</a:t>
            </a:r>
          </a:p>
          <a:p>
            <a:pPr marL="0" indent="0">
              <a:buNone/>
            </a:pPr>
            <a:r>
              <a:rPr lang="es-ES" b="1" dirty="0" smtClean="0"/>
              <a:t>Dos problemas antropológicos claves</a:t>
            </a:r>
            <a:r>
              <a:rPr lang="es-ES" dirty="0" smtClean="0"/>
              <a:t>:</a:t>
            </a:r>
          </a:p>
          <a:p>
            <a:pPr marL="0" indent="0">
              <a:buNone/>
            </a:pPr>
            <a:r>
              <a:rPr lang="es-ES" dirty="0" smtClean="0"/>
              <a:t>A.- Consecuencias no queridas (in-intencionales) no tienen por qué ser imprevisibles (Instituciones públicas)</a:t>
            </a:r>
          </a:p>
          <a:p>
            <a:pPr marL="0" indent="0">
              <a:buNone/>
            </a:pPr>
            <a:r>
              <a:rPr lang="es-ES" dirty="0" smtClean="0"/>
              <a:t>B. Armonía social y mano invisible </a:t>
            </a:r>
          </a:p>
          <a:p>
            <a:pPr>
              <a:buFontTx/>
              <a:buChar char="-"/>
            </a:pPr>
            <a:endParaRPr lang="es-ES" dirty="0"/>
          </a:p>
        </p:txBody>
      </p:sp>
    </p:spTree>
    <p:extLst>
      <p:ext uri="{BB962C8B-B14F-4D97-AF65-F5344CB8AC3E}">
        <p14:creationId xmlns:p14="http://schemas.microsoft.com/office/powerpoint/2010/main" val="19338628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880" y="260648"/>
            <a:ext cx="8229600" cy="576064"/>
          </a:xfrm>
        </p:spPr>
        <p:txBody>
          <a:bodyPr>
            <a:normAutofit fontScale="90000"/>
          </a:bodyPr>
          <a:lstStyle/>
          <a:p>
            <a:r>
              <a:rPr lang="es-ES" sz="3600" dirty="0" smtClean="0"/>
              <a:t>2.4.- Del egoísmo natural al egoísmo racional</a:t>
            </a:r>
            <a:r>
              <a:rPr lang="es-ES" dirty="0" smtClean="0"/>
              <a:t> </a:t>
            </a:r>
            <a:endParaRPr lang="es-ES" dirty="0"/>
          </a:p>
        </p:txBody>
      </p:sp>
      <p:sp>
        <p:nvSpPr>
          <p:cNvPr id="4" name="Marcador de contenido 3"/>
          <p:cNvSpPr>
            <a:spLocks noGrp="1"/>
          </p:cNvSpPr>
          <p:nvPr>
            <p:ph sz="half" idx="1"/>
          </p:nvPr>
        </p:nvSpPr>
        <p:spPr>
          <a:xfrm>
            <a:off x="457200" y="1052737"/>
            <a:ext cx="3898776" cy="5112568"/>
          </a:xfrm>
        </p:spPr>
        <p:txBody>
          <a:bodyPr>
            <a:normAutofit fontScale="47500" lnSpcReduction="20000"/>
          </a:bodyPr>
          <a:lstStyle/>
          <a:p>
            <a:pPr marL="0" lvl="0" indent="0">
              <a:buNone/>
            </a:pPr>
            <a:r>
              <a:rPr lang="es-ES_tradnl" sz="3800" b="1" dirty="0" smtClean="0"/>
              <a:t>I.- Egoísmo “ilustrado” </a:t>
            </a:r>
          </a:p>
          <a:p>
            <a:pPr marL="0" lvl="0" indent="0">
              <a:buNone/>
            </a:pPr>
            <a:r>
              <a:rPr lang="es-ES_tradnl" sz="3800" b="1" dirty="0" smtClean="0"/>
              <a:t>(individualismo “responsable”)</a:t>
            </a:r>
          </a:p>
          <a:p>
            <a:pPr marL="0" lvl="0" indent="0">
              <a:buNone/>
            </a:pPr>
            <a:endParaRPr lang="es-ES_tradnl" sz="3300" b="1" dirty="0" smtClean="0"/>
          </a:p>
          <a:p>
            <a:pPr marL="0" lvl="0" indent="0">
              <a:buNone/>
            </a:pPr>
            <a:r>
              <a:rPr lang="es-ES_tradnl" sz="3300" dirty="0" smtClean="0">
                <a:sym typeface="Wingdings"/>
              </a:rPr>
              <a:t> </a:t>
            </a:r>
            <a:r>
              <a:rPr lang="es-ES_tradnl" sz="3300" dirty="0" smtClean="0"/>
              <a:t>propiedad </a:t>
            </a:r>
            <a:r>
              <a:rPr lang="es-ES_tradnl" sz="3300" dirty="0"/>
              <a:t>privada, incluida la de los medios de </a:t>
            </a:r>
            <a:r>
              <a:rPr lang="es-ES_tradnl" sz="3300" dirty="0" smtClean="0"/>
              <a:t>producción</a:t>
            </a:r>
            <a:endParaRPr lang="es-ES_tradnl" sz="3300" dirty="0" smtClean="0">
              <a:sym typeface="Wingdings"/>
            </a:endParaRPr>
          </a:p>
          <a:p>
            <a:pPr marL="0" lvl="0" indent="0">
              <a:buNone/>
            </a:pPr>
            <a:r>
              <a:rPr lang="es-ES_tradnl" sz="3300" dirty="0" smtClean="0">
                <a:sym typeface="Wingdings"/>
              </a:rPr>
              <a:t></a:t>
            </a:r>
            <a:r>
              <a:rPr lang="es-ES_tradnl" sz="3300" dirty="0" smtClean="0"/>
              <a:t>libertad </a:t>
            </a:r>
            <a:r>
              <a:rPr lang="es-ES_tradnl" sz="3300" dirty="0"/>
              <a:t>de empresa y de </a:t>
            </a:r>
            <a:r>
              <a:rPr lang="es-ES_tradnl" sz="3300" dirty="0" smtClean="0"/>
              <a:t>contratos. Laissez faire.</a:t>
            </a:r>
            <a:endParaRPr lang="es-ES_tradnl" sz="3300" dirty="0" smtClean="0">
              <a:sym typeface="Wingdings"/>
            </a:endParaRPr>
          </a:p>
          <a:p>
            <a:pPr marL="0" lvl="0" indent="0">
              <a:buNone/>
            </a:pPr>
            <a:r>
              <a:rPr lang="es-ES_tradnl" sz="3300" dirty="0" smtClean="0">
                <a:sym typeface="Wingdings"/>
              </a:rPr>
              <a:t></a:t>
            </a:r>
            <a:r>
              <a:rPr lang="es-ES_tradnl" sz="3300" dirty="0" smtClean="0"/>
              <a:t>coordinación </a:t>
            </a:r>
            <a:r>
              <a:rPr lang="es-ES_tradnl" sz="3300" dirty="0"/>
              <a:t>de las acciones por medio de mercado libre y competitivo a través del mecanismo de los precios, y no de otros modos de coerción como podría ser la planificación estatal de la economía;</a:t>
            </a:r>
          </a:p>
          <a:p>
            <a:pPr marL="0" lvl="0" indent="0">
              <a:buNone/>
            </a:pPr>
            <a:r>
              <a:rPr lang="es-ES_tradnl" sz="3300" dirty="0" smtClean="0">
                <a:sym typeface="Wingdings"/>
              </a:rPr>
              <a:t> </a:t>
            </a:r>
            <a:r>
              <a:rPr lang="es-ES_tradnl" sz="3300" dirty="0" smtClean="0"/>
              <a:t>eficiencia </a:t>
            </a:r>
            <a:r>
              <a:rPr lang="es-ES_tradnl" sz="3300" dirty="0"/>
              <a:t>como propósito final de la actividad económica, alineada con la maximización de las ganancias y los beneficios como aspiración subjetiva. “ (80</a:t>
            </a:r>
            <a:r>
              <a:rPr lang="es-ES_tradnl" sz="3300" dirty="0" smtClean="0"/>
              <a:t>)</a:t>
            </a:r>
          </a:p>
          <a:p>
            <a:pPr marL="0" lvl="0" indent="0">
              <a:buNone/>
            </a:pPr>
            <a:endParaRPr lang="es-ES_tradnl" sz="3300" dirty="0" smtClean="0">
              <a:sym typeface="Wingdings"/>
            </a:endParaRPr>
          </a:p>
          <a:p>
            <a:pPr marL="0" lvl="0" indent="0">
              <a:buNone/>
            </a:pPr>
            <a:r>
              <a:rPr lang="es-ES_tradnl" sz="3300" dirty="0" smtClean="0">
                <a:sym typeface="Wingdings"/>
              </a:rPr>
              <a:t> Vivir como evolucionar, luchar, adaptarse, desear. Darwin, Malthus, Singer</a:t>
            </a:r>
            <a:endParaRPr lang="es-ES_tradnl" sz="3300" dirty="0"/>
          </a:p>
          <a:p>
            <a:pPr marL="0" lvl="0" indent="0">
              <a:buNone/>
            </a:pPr>
            <a:endParaRPr lang="es-ES_tradnl" sz="3300" dirty="0" smtClean="0"/>
          </a:p>
          <a:p>
            <a:pPr marL="0" lvl="0" indent="0">
              <a:buNone/>
            </a:pPr>
            <a:r>
              <a:rPr lang="es-ES_tradnl" sz="3300" b="1" dirty="0" smtClean="0"/>
              <a:t>De </a:t>
            </a:r>
            <a:r>
              <a:rPr lang="es-ES_tradnl" sz="3300" b="1" dirty="0"/>
              <a:t>una </a:t>
            </a:r>
            <a:r>
              <a:rPr lang="es-ES_tradnl" sz="3300" b="1" dirty="0" smtClean="0"/>
              <a:t>sociedad “de </a:t>
            </a:r>
            <a:r>
              <a:rPr lang="es-ES_tradnl" sz="3300" b="1" dirty="0"/>
              <a:t>libre </a:t>
            </a:r>
            <a:r>
              <a:rPr lang="es-ES_tradnl" sz="3300" b="1" dirty="0" smtClean="0"/>
              <a:t>mercado” </a:t>
            </a:r>
            <a:r>
              <a:rPr lang="es-ES_tradnl" sz="3300" b="1" dirty="0"/>
              <a:t>a una sociedad </a:t>
            </a:r>
            <a:r>
              <a:rPr lang="es-ES_tradnl" sz="3300" b="1" dirty="0" smtClean="0"/>
              <a:t>“libre </a:t>
            </a:r>
            <a:r>
              <a:rPr lang="es-ES_tradnl" sz="3300" b="1" dirty="0"/>
              <a:t>del </a:t>
            </a:r>
            <a:r>
              <a:rPr lang="es-ES_tradnl" sz="3300" b="1" dirty="0" smtClean="0"/>
              <a:t>mercado”, </a:t>
            </a:r>
            <a:r>
              <a:rPr lang="es-ES_tradnl" sz="3300" b="1" dirty="0"/>
              <a:t>Bruni </a:t>
            </a:r>
            <a:r>
              <a:rPr lang="es-ES_tradnl" sz="3300" b="1" dirty="0" smtClean="0"/>
              <a:t>40</a:t>
            </a:r>
            <a:endParaRPr lang="es-ES" b="1" dirty="0"/>
          </a:p>
        </p:txBody>
      </p:sp>
      <p:sp>
        <p:nvSpPr>
          <p:cNvPr id="5" name="Marcador de contenido 4"/>
          <p:cNvSpPr>
            <a:spLocks noGrp="1"/>
          </p:cNvSpPr>
          <p:nvPr>
            <p:ph sz="half" idx="2"/>
          </p:nvPr>
        </p:nvSpPr>
        <p:spPr>
          <a:xfrm>
            <a:off x="4355976" y="1600200"/>
            <a:ext cx="4392488" cy="4637112"/>
          </a:xfrm>
        </p:spPr>
        <p:txBody>
          <a:bodyPr>
            <a:normAutofit fontScale="47500" lnSpcReduction="20000"/>
          </a:bodyPr>
          <a:lstStyle/>
          <a:p>
            <a:pPr marL="0" indent="0">
              <a:buNone/>
            </a:pPr>
            <a:r>
              <a:rPr lang="es-ES_tradnl" sz="4200" b="1" dirty="0" smtClean="0"/>
              <a:t>II.- Insociable sociabilidad </a:t>
            </a:r>
          </a:p>
          <a:p>
            <a:pPr marL="0" indent="0">
              <a:buNone/>
            </a:pPr>
            <a:endParaRPr lang="es-ES_tradnl" dirty="0" smtClean="0"/>
          </a:p>
          <a:p>
            <a:pPr marL="0" indent="0">
              <a:buNone/>
            </a:pPr>
            <a:r>
              <a:rPr lang="es-ES_tradnl" sz="2900" dirty="0" smtClean="0"/>
              <a:t>“</a:t>
            </a:r>
            <a:r>
              <a:rPr lang="es-ES_tradnl" sz="3400" b="1" dirty="0"/>
              <a:t>… suponemos </a:t>
            </a:r>
            <a:r>
              <a:rPr lang="es-ES_tradnl" sz="3400" dirty="0"/>
              <a:t>que los agentes económicos son racionales –aunque no exclusivamente ni siempre; son racionales en grado suficiente como para ser capaces de discernir entre los distintos cursos de acción, y para tratar de conseguir los mayores y mejores resultados posibles a partir de unos recursos determinados, más o menos escasos, pero siempre limitados.” </a:t>
            </a:r>
            <a:r>
              <a:rPr lang="es-ES_tradnl" sz="3400" dirty="0" smtClean="0"/>
              <a:t>(JLF, 81</a:t>
            </a:r>
            <a:r>
              <a:rPr lang="es-ES_tradnl" sz="2900" dirty="0" smtClean="0"/>
              <a:t>)</a:t>
            </a:r>
          </a:p>
          <a:p>
            <a:pPr marL="0" indent="0">
              <a:buNone/>
            </a:pPr>
            <a:endParaRPr lang="es-ES_tradnl" sz="3400" dirty="0" smtClean="0"/>
          </a:p>
          <a:p>
            <a:pPr marL="0" indent="0">
              <a:buNone/>
            </a:pPr>
            <a:r>
              <a:rPr lang="es-ES_tradnl" sz="3400" dirty="0" smtClean="0"/>
              <a:t>“</a:t>
            </a:r>
            <a:r>
              <a:rPr lang="es-ES_tradnl" sz="3400" dirty="0"/>
              <a:t>El mercado es un proceso </a:t>
            </a:r>
            <a:r>
              <a:rPr lang="es-ES_tradnl" sz="3400" dirty="0" err="1"/>
              <a:t>cataláctico</a:t>
            </a:r>
            <a:r>
              <a:rPr lang="es-ES_tradnl" sz="3400" dirty="0"/>
              <a:t> –de intercambio-, puesto en marcha por acciones diversas de los múltiples sujetos que cooperan entre sí… resultado de la acción humana, pero no </a:t>
            </a:r>
            <a:r>
              <a:rPr lang="es-ES_tradnl" sz="3400" dirty="0" smtClean="0"/>
              <a:t>necesariamente </a:t>
            </a:r>
            <a:r>
              <a:rPr lang="es-ES_tradnl" sz="3400" dirty="0"/>
              <a:t>entendido como algo diseñado por el propio hombre (</a:t>
            </a:r>
            <a:r>
              <a:rPr lang="es-ES_tradnl" sz="3400" dirty="0" err="1"/>
              <a:t>Hayeck</a:t>
            </a:r>
            <a:r>
              <a:rPr lang="es-ES_tradnl" sz="3400" dirty="0"/>
              <a:t>). Una de las características de este orden espontáneo es la de ser independiente de los propios particulares. Podría decirse que se trata de </a:t>
            </a:r>
            <a:r>
              <a:rPr lang="es-ES_tradnl" sz="3400" b="1" dirty="0"/>
              <a:t>un orden</a:t>
            </a:r>
            <a:r>
              <a:rPr lang="es-ES_tradnl" sz="3400" dirty="0"/>
              <a:t> que tiene sentido, pero no necesariamente con un propósito único.” (82)</a:t>
            </a:r>
          </a:p>
          <a:p>
            <a:pPr marL="0" indent="0">
              <a:buNone/>
            </a:pPr>
            <a:endParaRPr lang="es-ES" dirty="0"/>
          </a:p>
        </p:txBody>
      </p:sp>
    </p:spTree>
    <p:extLst>
      <p:ext uri="{BB962C8B-B14F-4D97-AF65-F5344CB8AC3E}">
        <p14:creationId xmlns:p14="http://schemas.microsoft.com/office/powerpoint/2010/main" val="84045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2.5.- Ética “indolora” y equilibrio reflexivo para una justicia “social”</a:t>
            </a:r>
            <a:endParaRPr lang="es-ES" sz="2800" dirty="0"/>
          </a:p>
        </p:txBody>
      </p:sp>
      <p:pic>
        <p:nvPicPr>
          <p:cNvPr id="5" name="Marcador de contenido 4" descr="513895.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982" r="638"/>
          <a:stretch/>
        </p:blipFill>
        <p:spPr>
          <a:xfrm>
            <a:off x="1331445" y="1600200"/>
            <a:ext cx="2880515" cy="4525963"/>
          </a:xfrm>
        </p:spPr>
      </p:pic>
      <p:pic>
        <p:nvPicPr>
          <p:cNvPr id="6" name="Marcador de contenido 5" descr="412sVOC9RaL._SX341_BO1,204,203,200_.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44" r="14"/>
          <a:stretch/>
        </p:blipFill>
        <p:spPr>
          <a:xfrm>
            <a:off x="4716016" y="1600200"/>
            <a:ext cx="3155474" cy="4525963"/>
          </a:xfrm>
        </p:spPr>
      </p:pic>
    </p:spTree>
    <p:extLst>
      <p:ext uri="{BB962C8B-B14F-4D97-AF65-F5344CB8AC3E}">
        <p14:creationId xmlns:p14="http://schemas.microsoft.com/office/powerpoint/2010/main" val="15387856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smtClean="0"/>
              <a:t>2.6.- La</a:t>
            </a:r>
            <a:r>
              <a:rPr lang="es-ES" sz="2800" baseline="0" dirty="0" smtClean="0"/>
              <a:t> corrosión del carácter y</a:t>
            </a:r>
            <a:r>
              <a:rPr lang="es-ES" sz="2800" dirty="0" smtClean="0"/>
              <a:t> la vergüenza de ser dependientes</a:t>
            </a:r>
            <a:endParaRPr lang="es-ES" sz="2800" dirty="0"/>
          </a:p>
        </p:txBody>
      </p:sp>
      <p:pic>
        <p:nvPicPr>
          <p:cNvPr id="5" name="Marcador de contenido 4" descr="RichardSennett-e1492548793467.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48" b="328"/>
          <a:stretch/>
        </p:blipFill>
        <p:spPr>
          <a:xfrm>
            <a:off x="457200" y="1628800"/>
            <a:ext cx="3034680" cy="3109059"/>
          </a:xfrm>
        </p:spPr>
      </p:pic>
      <p:sp>
        <p:nvSpPr>
          <p:cNvPr id="4" name="Marcador de contenido 3"/>
          <p:cNvSpPr>
            <a:spLocks noGrp="1"/>
          </p:cNvSpPr>
          <p:nvPr>
            <p:ph sz="half" idx="2"/>
          </p:nvPr>
        </p:nvSpPr>
        <p:spPr>
          <a:xfrm>
            <a:off x="3707904" y="1556792"/>
            <a:ext cx="4968552" cy="4525963"/>
          </a:xfrm>
        </p:spPr>
        <p:txBody>
          <a:bodyPr>
            <a:normAutofit fontScale="62500" lnSpcReduction="20000"/>
          </a:bodyPr>
          <a:lstStyle/>
          <a:p>
            <a:pPr marL="0" indent="0">
              <a:buNone/>
            </a:pPr>
            <a:r>
              <a:rPr lang="es-ES" sz="3400" dirty="0" smtClean="0"/>
              <a:t>“Cuando </a:t>
            </a:r>
            <a:r>
              <a:rPr lang="es-ES" sz="3400" dirty="0"/>
              <a:t>la gente se siente avergonzada de estar necesitada, puede ser decididamente más desconfiada de los demás…el tono ácido de las discusiones actuales sobre necesidades de bienestar social, derechos sociales y redes de seguridad está impregnado de </a:t>
            </a:r>
            <a:r>
              <a:rPr lang="es-ES" sz="3400" b="1" dirty="0"/>
              <a:t>insinuaciones de parasitismo,</a:t>
            </a:r>
            <a:r>
              <a:rPr lang="es-ES" sz="3400" dirty="0"/>
              <a:t> por un lado, y se topa con la rabia de los humillados, por otro. Cuanto más vergonzosa sea la sensación de </a:t>
            </a:r>
            <a:r>
              <a:rPr lang="es-ES" sz="3400" b="1" dirty="0"/>
              <a:t>dependencia y limitación</a:t>
            </a:r>
            <a:r>
              <a:rPr lang="es-ES" sz="3400" dirty="0"/>
              <a:t>, más se tenderá a sentir la rabia del humillado. Restituir la fe en los demás es un acto reflexivo: requiere menos </a:t>
            </a:r>
            <a:r>
              <a:rPr lang="es-ES" sz="3400" b="1" dirty="0"/>
              <a:t>miedo a la vulnerabilidad </a:t>
            </a:r>
            <a:r>
              <a:rPr lang="es-ES" sz="3400" dirty="0"/>
              <a:t>propia” (</a:t>
            </a:r>
            <a:r>
              <a:rPr lang="es-ES" sz="3400" dirty="0" err="1"/>
              <a:t>Sennett</a:t>
            </a:r>
            <a:r>
              <a:rPr lang="es-ES" sz="3400" dirty="0"/>
              <a:t>, 2000:149).</a:t>
            </a:r>
            <a:endParaRPr lang="es-ES_tradnl" sz="3400" dirty="0"/>
          </a:p>
          <a:p>
            <a:endParaRPr lang="es-ES" dirty="0"/>
          </a:p>
        </p:txBody>
      </p:sp>
    </p:spTree>
    <p:extLst>
      <p:ext uri="{BB962C8B-B14F-4D97-AF65-F5344CB8AC3E}">
        <p14:creationId xmlns:p14="http://schemas.microsoft.com/office/powerpoint/2010/main" val="23817005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1143000"/>
          </a:xfrm>
        </p:spPr>
        <p:txBody>
          <a:bodyPr>
            <a:noAutofit/>
          </a:bodyPr>
          <a:lstStyle/>
          <a:p>
            <a:r>
              <a:rPr lang="es-ES" sz="2800" dirty="0" smtClean="0"/>
              <a:t>2.7.- Atomismo, desvinculación y denostación de lo viejo </a:t>
            </a:r>
            <a:endParaRPr lang="es-ES" sz="2800" dirty="0"/>
          </a:p>
        </p:txBody>
      </p:sp>
      <p:sp>
        <p:nvSpPr>
          <p:cNvPr id="4" name="Marcador de contenido 3"/>
          <p:cNvSpPr>
            <a:spLocks noGrp="1"/>
          </p:cNvSpPr>
          <p:nvPr>
            <p:ph sz="half" idx="2"/>
          </p:nvPr>
        </p:nvSpPr>
        <p:spPr>
          <a:xfrm>
            <a:off x="3635896" y="1484784"/>
            <a:ext cx="4824536" cy="3384376"/>
          </a:xfrm>
        </p:spPr>
        <p:txBody>
          <a:bodyPr>
            <a:noAutofit/>
          </a:bodyPr>
          <a:lstStyle/>
          <a:p>
            <a:pPr marL="0" indent="0">
              <a:lnSpc>
                <a:spcPct val="90000"/>
              </a:lnSpc>
              <a:buNone/>
            </a:pPr>
            <a:r>
              <a:rPr lang="es-ES" sz="2000" dirty="0"/>
              <a:t>“La corta vida útil de un producto forma parte de la estrategia del marketing y del cálculo de ganancias, y suele estar predeterminada, prescrita y asimilada en las prácticas de los consumidores, que propugnan la apoteosis de lo nuevo (lo de hoy) y la denostación de lo viejo (lo de ayer)… La sociedad de consumidores desvaloriza la durabilidad, equiparando lo “viejo” con lo anticuado, lo inútil y condenado a la basura… La sociedad de los consumidores es impensable sin una pujante industria de eliminación de residuos. No se espera que los consumidores juren lealtad a los objetos que adquieren con intención de consumir.” </a:t>
            </a:r>
          </a:p>
          <a:p>
            <a:pPr marL="0" indent="0">
              <a:lnSpc>
                <a:spcPct val="90000"/>
              </a:lnSpc>
              <a:buNone/>
            </a:pPr>
            <a:r>
              <a:rPr lang="es-ES" sz="2000" dirty="0"/>
              <a:t>Z. </a:t>
            </a:r>
            <a:r>
              <a:rPr lang="es-ES" sz="2000" dirty="0" err="1"/>
              <a:t>Bauman</a:t>
            </a:r>
            <a:r>
              <a:rPr lang="es-ES" sz="2000" dirty="0"/>
              <a:t>, VC, 36-37</a:t>
            </a:r>
            <a:r>
              <a:rPr lang="es-ES" sz="2000" dirty="0" smtClean="0"/>
              <a:t>.</a:t>
            </a:r>
            <a:endParaRPr lang="es-ES" sz="1600" dirty="0"/>
          </a:p>
        </p:txBody>
      </p:sp>
      <p:pic>
        <p:nvPicPr>
          <p:cNvPr id="5" name="Picture 2" descr="Resultado de imagen de ba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3"/>
            <a:ext cx="276917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6037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648072"/>
          </a:xfrm>
        </p:spPr>
        <p:txBody>
          <a:bodyPr>
            <a:noAutofit/>
          </a:bodyPr>
          <a:lstStyle/>
          <a:p>
            <a:r>
              <a:rPr lang="es-ES" sz="2800" dirty="0" smtClean="0"/>
              <a:t>2.8.- Las</a:t>
            </a:r>
            <a:r>
              <a:rPr lang="es-ES" sz="2800" baseline="0" dirty="0" smtClean="0"/>
              <a:t> contradicciones “culturales” del capitalismo</a:t>
            </a:r>
            <a:endParaRPr lang="es-ES" sz="2800" dirty="0"/>
          </a:p>
        </p:txBody>
      </p:sp>
      <p:pic>
        <p:nvPicPr>
          <p:cNvPr id="5" name="Marcador de contenido 4" descr="9788420621951-es.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116" r="-987"/>
          <a:stretch/>
        </p:blipFill>
        <p:spPr>
          <a:xfrm>
            <a:off x="683568" y="1600201"/>
            <a:ext cx="2773601" cy="4205064"/>
          </a:xfrm>
        </p:spPr>
      </p:pic>
      <p:sp>
        <p:nvSpPr>
          <p:cNvPr id="4" name="Marcador de contenido 3"/>
          <p:cNvSpPr>
            <a:spLocks noGrp="1"/>
          </p:cNvSpPr>
          <p:nvPr>
            <p:ph sz="half" idx="2"/>
          </p:nvPr>
        </p:nvSpPr>
        <p:spPr>
          <a:xfrm>
            <a:off x="3491880" y="1484784"/>
            <a:ext cx="4968552" cy="4785395"/>
          </a:xfrm>
        </p:spPr>
        <p:txBody>
          <a:bodyPr>
            <a:normAutofit lnSpcReduction="10000"/>
          </a:bodyPr>
          <a:lstStyle/>
          <a:p>
            <a:pPr marL="0" indent="0">
              <a:lnSpc>
                <a:spcPct val="80000"/>
              </a:lnSpc>
              <a:buNone/>
            </a:pPr>
            <a:r>
              <a:rPr lang="es-ES" sz="2400" dirty="0" smtClean="0"/>
              <a:t>Tres “órdenes”, “lógicas”, “racionalidades” en tensión:</a:t>
            </a:r>
          </a:p>
          <a:p>
            <a:pPr marL="0" indent="0">
              <a:lnSpc>
                <a:spcPct val="80000"/>
              </a:lnSpc>
              <a:buNone/>
            </a:pPr>
            <a:r>
              <a:rPr lang="es-ES" sz="2400" dirty="0" smtClean="0"/>
              <a:t>A.- Tecno-económico (eficiencia)</a:t>
            </a:r>
          </a:p>
          <a:p>
            <a:pPr marL="0" indent="0">
              <a:lnSpc>
                <a:spcPct val="80000"/>
              </a:lnSpc>
              <a:buNone/>
            </a:pPr>
            <a:r>
              <a:rPr lang="es-ES" sz="2400" dirty="0" smtClean="0"/>
              <a:t>B.- Jurídico-político (justicia) </a:t>
            </a:r>
          </a:p>
          <a:p>
            <a:pPr marL="0" indent="0">
              <a:lnSpc>
                <a:spcPct val="80000"/>
              </a:lnSpc>
              <a:buNone/>
            </a:pPr>
            <a:r>
              <a:rPr lang="es-ES" sz="2400" dirty="0" smtClean="0"/>
              <a:t>C.- Antropológico-cultural (sentido)</a:t>
            </a:r>
          </a:p>
          <a:p>
            <a:pPr marL="0" indent="0">
              <a:lnSpc>
                <a:spcPct val="80000"/>
              </a:lnSpc>
              <a:buNone/>
            </a:pPr>
            <a:r>
              <a:rPr lang="es-ES" sz="2400" dirty="0" smtClean="0"/>
              <a:t>Tendencia </a:t>
            </a:r>
            <a:r>
              <a:rPr lang="es-ES" sz="2400" dirty="0" smtClean="0"/>
              <a:t>a la simplificación juego de suma cero (A-B</a:t>
            </a:r>
            <a:r>
              <a:rPr lang="es-ES" sz="2400" dirty="0" smtClean="0"/>
              <a:t>)</a:t>
            </a:r>
          </a:p>
          <a:p>
            <a:pPr marL="0" indent="0">
              <a:lnSpc>
                <a:spcPct val="80000"/>
              </a:lnSpc>
              <a:buNone/>
            </a:pPr>
            <a:endParaRPr lang="es-ES" sz="2400" dirty="0" smtClean="0"/>
          </a:p>
          <a:p>
            <a:pPr marL="0" indent="0">
              <a:lnSpc>
                <a:spcPct val="80000"/>
              </a:lnSpc>
              <a:buNone/>
            </a:pPr>
            <a:r>
              <a:rPr lang="es-ES" sz="2400" dirty="0" smtClean="0">
                <a:sym typeface="Wingdings"/>
              </a:rPr>
              <a:t></a:t>
            </a:r>
            <a:r>
              <a:rPr lang="es-ES" sz="2400" dirty="0" smtClean="0"/>
              <a:t>El </a:t>
            </a:r>
            <a:r>
              <a:rPr lang="es-ES" sz="2400" dirty="0" smtClean="0"/>
              <a:t>conflicto de las antropologías: necesidades (limitadas), deseos (infinitos), capacidades (históricamente realizables</a:t>
            </a:r>
            <a:r>
              <a:rPr lang="es-ES" sz="2400" dirty="0" smtClean="0"/>
              <a:t>)</a:t>
            </a:r>
          </a:p>
          <a:p>
            <a:pPr marL="0" indent="0">
              <a:lnSpc>
                <a:spcPct val="80000"/>
              </a:lnSpc>
              <a:buNone/>
            </a:pPr>
            <a:endParaRPr lang="es-ES" sz="2400" dirty="0" smtClean="0"/>
          </a:p>
          <a:p>
            <a:pPr marL="0" indent="0">
              <a:lnSpc>
                <a:spcPct val="80000"/>
              </a:lnSpc>
              <a:buNone/>
            </a:pPr>
            <a:r>
              <a:rPr lang="es-ES" sz="2400" dirty="0" smtClean="0">
                <a:sym typeface="Wingdings"/>
              </a:rPr>
              <a:t> Humanismo en cuesti</a:t>
            </a:r>
            <a:r>
              <a:rPr lang="es-ES" sz="2400" dirty="0" smtClean="0">
                <a:sym typeface="Wingdings"/>
              </a:rPr>
              <a:t>ón (</a:t>
            </a:r>
            <a:r>
              <a:rPr lang="es-ES" sz="2400" dirty="0" err="1" smtClean="0">
                <a:sym typeface="Wingdings"/>
              </a:rPr>
              <a:t>Transhumanismo</a:t>
            </a:r>
            <a:r>
              <a:rPr lang="es-ES" sz="2400" dirty="0" smtClean="0">
                <a:sym typeface="Wingdings"/>
              </a:rPr>
              <a:t>)</a:t>
            </a:r>
            <a:endParaRPr lang="es-ES" sz="2400" dirty="0" smtClean="0"/>
          </a:p>
          <a:p>
            <a:pPr>
              <a:buFontTx/>
              <a:buChar char="-"/>
            </a:pPr>
            <a:endParaRPr lang="es-ES" dirty="0"/>
          </a:p>
          <a:p>
            <a:pPr>
              <a:buFontTx/>
              <a:buChar char="-"/>
            </a:pPr>
            <a:endParaRPr lang="es-ES" dirty="0"/>
          </a:p>
        </p:txBody>
      </p:sp>
    </p:spTree>
    <p:extLst>
      <p:ext uri="{BB962C8B-B14F-4D97-AF65-F5344CB8AC3E}">
        <p14:creationId xmlns:p14="http://schemas.microsoft.com/office/powerpoint/2010/main" val="17388317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3.1.- Desde la reconstrucción del Humanismo cívico</a:t>
            </a:r>
            <a:endParaRPr lang="es-ES" dirty="0"/>
          </a:p>
        </p:txBody>
      </p:sp>
      <p:sp>
        <p:nvSpPr>
          <p:cNvPr id="3" name="Marcador de contenido 2"/>
          <p:cNvSpPr>
            <a:spLocks noGrp="1"/>
          </p:cNvSpPr>
          <p:nvPr>
            <p:ph sz="half" idx="1"/>
          </p:nvPr>
        </p:nvSpPr>
        <p:spPr/>
        <p:txBody>
          <a:bodyPr>
            <a:normAutofit fontScale="85000" lnSpcReduction="20000"/>
          </a:bodyPr>
          <a:lstStyle/>
          <a:p>
            <a:pPr marL="0" indent="0">
              <a:buNone/>
            </a:pPr>
            <a:r>
              <a:rPr lang="es-ES_tradnl" dirty="0" smtClean="0"/>
              <a:t>“La EC hunde sus </a:t>
            </a:r>
            <a:r>
              <a:rPr lang="es-ES_tradnl" dirty="0"/>
              <a:t>raíces en el humanismo civil </a:t>
            </a:r>
            <a:r>
              <a:rPr lang="es-ES_tradnl" b="1" dirty="0"/>
              <a:t>mediterráneo,</a:t>
            </a:r>
            <a:r>
              <a:rPr lang="es-ES_tradnl" dirty="0"/>
              <a:t> especialmente en la escuela napolitana del XVIII de Vico y </a:t>
            </a:r>
            <a:r>
              <a:rPr lang="es-ES_tradnl" dirty="0" err="1" smtClean="0"/>
              <a:t>Genovesi</a:t>
            </a:r>
            <a:r>
              <a:rPr lang="es-ES_tradnl" dirty="0" smtClean="0"/>
              <a:t>… </a:t>
            </a:r>
            <a:r>
              <a:rPr lang="es-ES_tradnl" dirty="0" smtClean="0"/>
              <a:t>entiende la </a:t>
            </a:r>
            <a:r>
              <a:rPr lang="es-ES_tradnl" dirty="0"/>
              <a:t>experiencia de </a:t>
            </a:r>
            <a:r>
              <a:rPr lang="es-ES_tradnl" b="1" dirty="0"/>
              <a:t>la dimensión social como una realidad unitaria</a:t>
            </a:r>
            <a:r>
              <a:rPr lang="es-ES_tradnl" dirty="0"/>
              <a:t>: la amistad y la reciprocidad auténtica son dimensiones que hay que ejercer también dentro de la vida económica normal, ni antes, </a:t>
            </a:r>
            <a:r>
              <a:rPr lang="es-ES_tradnl" dirty="0" smtClean="0"/>
              <a:t>ni </a:t>
            </a:r>
            <a:r>
              <a:rPr lang="es-ES_tradnl" dirty="0"/>
              <a:t>después, ni al margen.” </a:t>
            </a:r>
            <a:r>
              <a:rPr lang="es-ES_tradnl" dirty="0" smtClean="0"/>
              <a:t>(LB, PG, </a:t>
            </a:r>
            <a:r>
              <a:rPr lang="es-ES_tradnl" dirty="0"/>
              <a:t>42)</a:t>
            </a:r>
          </a:p>
          <a:p>
            <a:pPr marL="0" indent="0">
              <a:buNone/>
            </a:pPr>
            <a:endParaRPr lang="es-ES_tradnl" dirty="0"/>
          </a:p>
          <a:p>
            <a:endParaRPr lang="es-ES" dirty="0"/>
          </a:p>
        </p:txBody>
      </p:sp>
      <p:pic>
        <p:nvPicPr>
          <p:cNvPr id="5" name="Marcador de contenido 4" descr="imgres-8.jpg"/>
          <p:cNvPicPr>
            <a:picLocks noGrp="1" noChangeAspect="1"/>
          </p:cNvPicPr>
          <p:nvPr>
            <p:ph sz="half" idx="2"/>
          </p:nvPr>
        </p:nvPicPr>
        <p:blipFill>
          <a:blip r:embed="rId2">
            <a:extLst>
              <a:ext uri="{28A0092B-C50C-407E-A947-70E740481C1C}">
                <a14:useLocalDpi xmlns:a14="http://schemas.microsoft.com/office/drawing/2010/main" val="0"/>
              </a:ext>
            </a:extLst>
          </a:blip>
          <a:srcRect l="20418" r="20418"/>
          <a:stretch>
            <a:fillRect/>
          </a:stretch>
        </p:blipFill>
        <p:spPr/>
      </p:pic>
    </p:spTree>
    <p:extLst>
      <p:ext uri="{BB962C8B-B14F-4D97-AF65-F5344CB8AC3E}">
        <p14:creationId xmlns:p14="http://schemas.microsoft.com/office/powerpoint/2010/main" val="5367039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374848" y="274638"/>
            <a:ext cx="8229600" cy="922114"/>
          </a:xfrm>
        </p:spPr>
        <p:txBody>
          <a:bodyPr>
            <a:noAutofit/>
          </a:bodyPr>
          <a:lstStyle/>
          <a:p>
            <a:r>
              <a:rPr lang="es-ES" sz="2800" dirty="0" smtClean="0"/>
              <a:t>3.2.- El aplicación del personalismo comunitario</a:t>
            </a:r>
            <a:endParaRPr lang="es-ES" sz="2800" dirty="0"/>
          </a:p>
        </p:txBody>
      </p:sp>
      <p:sp>
        <p:nvSpPr>
          <p:cNvPr id="5" name="Marcador de contenido 4"/>
          <p:cNvSpPr>
            <a:spLocks noGrp="1"/>
          </p:cNvSpPr>
          <p:nvPr>
            <p:ph sz="half" idx="4294967295"/>
          </p:nvPr>
        </p:nvSpPr>
        <p:spPr>
          <a:xfrm>
            <a:off x="4572000" y="1340768"/>
            <a:ext cx="3816424" cy="4608512"/>
          </a:xfrm>
        </p:spPr>
        <p:txBody>
          <a:bodyPr>
            <a:noAutofit/>
          </a:bodyPr>
          <a:lstStyle/>
          <a:p>
            <a:pPr marL="0" indent="0">
              <a:lnSpc>
                <a:spcPct val="70000"/>
              </a:lnSpc>
              <a:buNone/>
            </a:pPr>
            <a:r>
              <a:rPr lang="es-ES_tradnl" sz="2000" dirty="0" smtClean="0"/>
              <a:t>BUBER</a:t>
            </a:r>
            <a:endParaRPr lang="es-ES_tradnl" sz="2000" dirty="0" smtClean="0"/>
          </a:p>
          <a:p>
            <a:pPr marL="0" indent="0">
              <a:lnSpc>
                <a:spcPct val="70000"/>
              </a:lnSpc>
              <a:buNone/>
            </a:pPr>
            <a:r>
              <a:rPr lang="es-ES_tradnl" sz="2000" dirty="0" smtClean="0"/>
              <a:t>Racionalidad dialógica en acción (zwischen)</a:t>
            </a:r>
          </a:p>
          <a:p>
            <a:pPr marL="0" indent="0">
              <a:lnSpc>
                <a:spcPct val="70000"/>
              </a:lnSpc>
              <a:buNone/>
            </a:pPr>
            <a:endParaRPr lang="es-ES_tradnl" sz="2000" dirty="0" smtClean="0"/>
          </a:p>
          <a:p>
            <a:pPr marL="0" indent="0">
              <a:lnSpc>
                <a:spcPct val="70000"/>
              </a:lnSpc>
              <a:buNone/>
            </a:pPr>
            <a:r>
              <a:rPr lang="es-ES_tradnl" sz="2000" dirty="0" smtClean="0"/>
              <a:t>MOUNIER </a:t>
            </a:r>
          </a:p>
          <a:p>
            <a:pPr marL="0" indent="0">
              <a:lnSpc>
                <a:spcPct val="70000"/>
              </a:lnSpc>
              <a:buNone/>
            </a:pPr>
            <a:r>
              <a:rPr lang="es-ES_tradnl" sz="2000" dirty="0" smtClean="0"/>
              <a:t>Rehacer </a:t>
            </a:r>
            <a:r>
              <a:rPr lang="es-ES_tradnl" sz="2000" dirty="0"/>
              <a:t>el Renacimiento y Nueva antropología (ni deducción ni inducción) </a:t>
            </a:r>
          </a:p>
          <a:p>
            <a:pPr marL="0" indent="0">
              <a:lnSpc>
                <a:spcPct val="70000"/>
              </a:lnSpc>
              <a:buNone/>
            </a:pPr>
            <a:endParaRPr lang="es-ES_tradnl" sz="2000" dirty="0" smtClean="0"/>
          </a:p>
          <a:p>
            <a:pPr marL="0" indent="0">
              <a:lnSpc>
                <a:spcPct val="70000"/>
              </a:lnSpc>
              <a:buNone/>
            </a:pPr>
            <a:r>
              <a:rPr lang="es-ES_tradnl" sz="2000" dirty="0" smtClean="0"/>
              <a:t>MARITAIN </a:t>
            </a:r>
          </a:p>
          <a:p>
            <a:pPr marL="0" indent="0">
              <a:lnSpc>
                <a:spcPct val="70000"/>
              </a:lnSpc>
              <a:buNone/>
            </a:pPr>
            <a:r>
              <a:rPr lang="es-ES_tradnl" sz="2000" dirty="0" smtClean="0"/>
              <a:t>Del </a:t>
            </a:r>
            <a:r>
              <a:rPr lang="es-ES_tradnl" sz="2000" dirty="0"/>
              <a:t>humanismo integral a la ecología </a:t>
            </a:r>
            <a:r>
              <a:rPr lang="es-ES_tradnl" sz="2000" dirty="0" smtClean="0"/>
              <a:t>integral</a:t>
            </a:r>
          </a:p>
          <a:p>
            <a:pPr marL="0" indent="0">
              <a:lnSpc>
                <a:spcPct val="70000"/>
              </a:lnSpc>
              <a:buNone/>
            </a:pPr>
            <a:r>
              <a:rPr lang="es-ES_tradnl" sz="2000" dirty="0" smtClean="0"/>
              <a:t>Del </a:t>
            </a:r>
            <a:r>
              <a:rPr lang="es-ES_tradnl" sz="2000" dirty="0"/>
              <a:t>liberalismo político al humanismo </a:t>
            </a:r>
            <a:r>
              <a:rPr lang="es-ES_tradnl" sz="2000" dirty="0" smtClean="0"/>
              <a:t>cívico</a:t>
            </a:r>
          </a:p>
          <a:p>
            <a:pPr marL="0" indent="0">
              <a:lnSpc>
                <a:spcPct val="70000"/>
              </a:lnSpc>
              <a:buNone/>
            </a:pPr>
            <a:endParaRPr lang="es-ES_tradnl" sz="2000" dirty="0" smtClean="0"/>
          </a:p>
          <a:p>
            <a:pPr marL="0" indent="0">
              <a:lnSpc>
                <a:spcPct val="70000"/>
              </a:lnSpc>
              <a:buNone/>
            </a:pPr>
            <a:r>
              <a:rPr lang="es-ES_tradnl" sz="2000" dirty="0" smtClean="0"/>
              <a:t>SCHELER-ZUBIRI: </a:t>
            </a:r>
          </a:p>
          <a:p>
            <a:pPr marL="0" indent="0">
              <a:lnSpc>
                <a:spcPct val="70000"/>
              </a:lnSpc>
              <a:buNone/>
            </a:pPr>
            <a:r>
              <a:rPr lang="es-ES_tradnl" sz="2000" dirty="0" smtClean="0"/>
              <a:t>Realidad personal y Ordo </a:t>
            </a:r>
            <a:r>
              <a:rPr lang="es-ES_tradnl" sz="2000" dirty="0" err="1" smtClean="0"/>
              <a:t>amoris</a:t>
            </a:r>
            <a:endParaRPr lang="es-ES_tradnl" sz="2000" dirty="0" smtClean="0"/>
          </a:p>
          <a:p>
            <a:pPr marL="0" indent="0">
              <a:lnSpc>
                <a:spcPct val="70000"/>
              </a:lnSpc>
              <a:buNone/>
            </a:pPr>
            <a:endParaRPr lang="es-ES_tradnl" sz="2000" dirty="0" smtClean="0"/>
          </a:p>
        </p:txBody>
      </p:sp>
      <p:pic>
        <p:nvPicPr>
          <p:cNvPr id="6" name="Marcador de contenido 5" descr="images.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03" t="1839" r="-103" b="3259"/>
          <a:stretch/>
        </p:blipFill>
        <p:spPr>
          <a:xfrm>
            <a:off x="2699792" y="2101170"/>
            <a:ext cx="1800200" cy="2623974"/>
          </a:xfrm>
        </p:spPr>
      </p:pic>
      <p:pic>
        <p:nvPicPr>
          <p:cNvPr id="7" name="Imagen 6" descr="imgres-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573016"/>
            <a:ext cx="2060156" cy="1944216"/>
          </a:xfrm>
          <a:prstGeom prst="rect">
            <a:avLst/>
          </a:prstGeom>
        </p:spPr>
      </p:pic>
      <p:pic>
        <p:nvPicPr>
          <p:cNvPr id="8" name="Imagen 7" descr="imgres-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412776"/>
            <a:ext cx="1615651" cy="2088232"/>
          </a:xfrm>
          <a:prstGeom prst="rect">
            <a:avLst/>
          </a:prstGeom>
        </p:spPr>
      </p:pic>
    </p:spTree>
    <p:extLst>
      <p:ext uri="{BB962C8B-B14F-4D97-AF65-F5344CB8AC3E}">
        <p14:creationId xmlns:p14="http://schemas.microsoft.com/office/powerpoint/2010/main" val="9080578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548680"/>
            <a:ext cx="8507288" cy="792088"/>
          </a:xfrm>
        </p:spPr>
        <p:txBody>
          <a:bodyPr>
            <a:noAutofit/>
          </a:bodyPr>
          <a:lstStyle/>
          <a:p>
            <a:r>
              <a:rPr lang="es-ES" sz="2800" dirty="0" smtClean="0"/>
              <a:t>3.3.- Antropología relacional y sociedad civil</a:t>
            </a:r>
            <a:endParaRPr lang="es-ES" sz="2800" dirty="0"/>
          </a:p>
        </p:txBody>
      </p:sp>
      <p:pic>
        <p:nvPicPr>
          <p:cNvPr id="5" name="Marcador de contenido 4" descr="9505861737.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266" t="-868" r="434" b="868"/>
          <a:stretch/>
        </p:blipFill>
        <p:spPr>
          <a:xfrm>
            <a:off x="539552" y="1412776"/>
            <a:ext cx="2606801" cy="3877891"/>
          </a:xfrm>
        </p:spPr>
      </p:pic>
      <p:sp>
        <p:nvSpPr>
          <p:cNvPr id="4" name="Marcador de contenido 3"/>
          <p:cNvSpPr>
            <a:spLocks noGrp="1"/>
          </p:cNvSpPr>
          <p:nvPr>
            <p:ph sz="half" idx="2"/>
          </p:nvPr>
        </p:nvSpPr>
        <p:spPr>
          <a:xfrm>
            <a:off x="3409528" y="1412776"/>
            <a:ext cx="5266928" cy="4608512"/>
          </a:xfrm>
        </p:spPr>
        <p:txBody>
          <a:bodyPr>
            <a:normAutofit fontScale="70000" lnSpcReduction="20000"/>
          </a:bodyPr>
          <a:lstStyle/>
          <a:p>
            <a:pPr marL="0" indent="0">
              <a:buNone/>
            </a:pPr>
            <a:r>
              <a:rPr lang="es-ES_tradnl" dirty="0"/>
              <a:t>“… entiende las relaciones económicas de mercado como relaciones de “asistencia mutua” y no solo de beneficio mutuo. </a:t>
            </a:r>
            <a:r>
              <a:rPr lang="es-ES_tradnl" b="1" dirty="0"/>
              <a:t>No son relaciones impersonales ni anónimas.</a:t>
            </a:r>
            <a:r>
              <a:rPr lang="es-ES_tradnl" dirty="0"/>
              <a:t> El mercado mismo es concebido como una expresión de </a:t>
            </a:r>
            <a:r>
              <a:rPr lang="es-ES_tradnl" b="1" dirty="0"/>
              <a:t>la ley general de la sociedad civil: la reciprocidad</a:t>
            </a:r>
            <a:r>
              <a:rPr lang="es-ES_tradnl" dirty="0"/>
              <a:t>. Pone de relieve el valor intrínseco de las interacciones sociales, que no son, como para Smith y los liberales, esencialmente medios para el desarrollo cívico de la sociedad, pero tampoco siempre relaciones de explotación. </a:t>
            </a:r>
            <a:r>
              <a:rPr lang="es-ES_tradnl" b="1" dirty="0"/>
              <a:t>Las relaciones económicas son expresión de la vida civil</a:t>
            </a:r>
            <a:r>
              <a:rPr lang="es-ES_tradnl" dirty="0"/>
              <a:t>: hay que encuadrarlas y valorarlas como se valoran todas las realidad de la vida civil. Las relaciones de mercado no son de distinta naturaleza que las de la sociedad civil. Por ello todos los principios que rigen la vida en común  hay que aplicarlos a la economía…. “ </a:t>
            </a:r>
            <a:r>
              <a:rPr lang="es-ES_tradnl" dirty="0" smtClean="0"/>
              <a:t>(LB, PG, </a:t>
            </a:r>
            <a:r>
              <a:rPr lang="es-ES_tradnl" dirty="0"/>
              <a:t>43</a:t>
            </a:r>
            <a:r>
              <a:rPr lang="es-ES_tradnl" dirty="0" smtClean="0"/>
              <a:t>)</a:t>
            </a:r>
            <a:endParaRPr lang="es-ES_tradnl" dirty="0"/>
          </a:p>
        </p:txBody>
      </p:sp>
    </p:spTree>
    <p:extLst>
      <p:ext uri="{BB962C8B-B14F-4D97-AF65-F5344CB8AC3E}">
        <p14:creationId xmlns:p14="http://schemas.microsoft.com/office/powerpoint/2010/main" val="13984210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764704"/>
            <a:ext cx="8229600" cy="720080"/>
          </a:xfrm>
        </p:spPr>
        <p:txBody>
          <a:bodyPr>
            <a:normAutofit/>
          </a:bodyPr>
          <a:lstStyle/>
          <a:p>
            <a:r>
              <a:rPr lang="es-ES" sz="2800" dirty="0" smtClean="0"/>
              <a:t>3.4.- Expectativa mutua de reciprocidad</a:t>
            </a:r>
            <a:endParaRPr lang="es-ES" sz="2800" dirty="0"/>
          </a:p>
        </p:txBody>
      </p:sp>
      <p:sp>
        <p:nvSpPr>
          <p:cNvPr id="3" name="Marcador de contenido 2"/>
          <p:cNvSpPr>
            <a:spLocks noGrp="1"/>
          </p:cNvSpPr>
          <p:nvPr>
            <p:ph idx="1"/>
          </p:nvPr>
        </p:nvSpPr>
        <p:spPr/>
        <p:txBody>
          <a:bodyPr>
            <a:normAutofit fontScale="92500" lnSpcReduction="10000"/>
          </a:bodyPr>
          <a:lstStyle/>
          <a:p>
            <a:pPr marL="0" indent="0">
              <a:buNone/>
            </a:pPr>
            <a:r>
              <a:rPr lang="es-ES_tradnl" sz="3000" dirty="0" smtClean="0"/>
              <a:t>“</a:t>
            </a:r>
            <a:r>
              <a:rPr lang="es-ES_tradnl" sz="3000" dirty="0"/>
              <a:t>… la economía civil se fundamenta en </a:t>
            </a:r>
            <a:r>
              <a:rPr lang="es-ES_tradnl" sz="3000" b="1" dirty="0"/>
              <a:t>una especie de contrato</a:t>
            </a:r>
            <a:r>
              <a:rPr lang="es-ES_tradnl" sz="3000" dirty="0"/>
              <a:t> que, sin embargo, no es asimilable a un contrato comercial. La economía civil se basa en el </a:t>
            </a:r>
            <a:r>
              <a:rPr lang="es-ES_tradnl" sz="3000" b="1" dirty="0"/>
              <a:t>consenso de los ciudadanos</a:t>
            </a:r>
            <a:r>
              <a:rPr lang="es-ES_tradnl" sz="3000" dirty="0"/>
              <a:t>, parecido al que se halla en el origen de un contrato privado, pero en realidad solo por analogía…en la raíz del proceso del desarrollo se encuentra </a:t>
            </a:r>
            <a:r>
              <a:rPr lang="es-ES_tradnl" sz="3000" b="1" dirty="0"/>
              <a:t>el fenómeno de la reciprocidad institucional</a:t>
            </a:r>
            <a:r>
              <a:rPr lang="es-ES_tradnl" sz="3000" dirty="0"/>
              <a:t>, o sea la creación de estructuras sociales capaces de generar un flujo de intercambio voluntarios sobre la base de una expectativa mutua de reciprocidad.” (PEBC, 76-77)</a:t>
            </a:r>
          </a:p>
          <a:p>
            <a:pPr marL="0" indent="0">
              <a:buNone/>
            </a:pPr>
            <a:endParaRPr lang="es-ES" dirty="0"/>
          </a:p>
        </p:txBody>
      </p:sp>
    </p:spTree>
    <p:extLst>
      <p:ext uri="{BB962C8B-B14F-4D97-AF65-F5344CB8AC3E}">
        <p14:creationId xmlns:p14="http://schemas.microsoft.com/office/powerpoint/2010/main" val="18875324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681336" y="2276872"/>
            <a:ext cx="6563072" cy="3024336"/>
          </a:xfrm>
        </p:spPr>
        <p:txBody>
          <a:bodyPr>
            <a:noAutofit/>
          </a:bodyPr>
          <a:lstStyle/>
          <a:p>
            <a:pPr algn="l">
              <a:lnSpc>
                <a:spcPct val="70000"/>
              </a:lnSpc>
            </a:pPr>
            <a:r>
              <a:rPr lang="es-ES" sz="2700" b="1" dirty="0" smtClean="0"/>
              <a:t>Índice:</a:t>
            </a:r>
            <a:br>
              <a:rPr lang="es-ES" sz="2700" b="1" dirty="0" smtClean="0"/>
            </a:br>
            <a:r>
              <a:rPr lang="es-ES" sz="2700" dirty="0" smtClean="0"/>
              <a:t/>
            </a:r>
            <a:br>
              <a:rPr lang="es-ES" sz="2700" dirty="0" smtClean="0"/>
            </a:br>
            <a:r>
              <a:rPr lang="es-ES" sz="2700" dirty="0" smtClean="0"/>
              <a:t>I.- Introducción</a:t>
            </a:r>
            <a:br>
              <a:rPr lang="es-ES" sz="2700" dirty="0" smtClean="0"/>
            </a:br>
            <a:r>
              <a:rPr lang="es-ES" sz="2700" dirty="0" smtClean="0"/>
              <a:t/>
            </a:r>
            <a:br>
              <a:rPr lang="es-ES" sz="2700" dirty="0" smtClean="0"/>
            </a:br>
            <a:r>
              <a:rPr lang="es-ES" sz="2700" dirty="0" smtClean="0"/>
              <a:t>II.- La antropología del Capitalismo </a:t>
            </a:r>
            <a:br>
              <a:rPr lang="es-ES" sz="2700" dirty="0" smtClean="0"/>
            </a:br>
            <a:r>
              <a:rPr lang="es-ES" sz="2700" dirty="0" smtClean="0"/>
              <a:t/>
            </a:r>
            <a:br>
              <a:rPr lang="es-ES" sz="2700" dirty="0" smtClean="0"/>
            </a:br>
            <a:r>
              <a:rPr lang="es-ES" sz="2700" dirty="0" smtClean="0"/>
              <a:t>III.- La </a:t>
            </a:r>
            <a:r>
              <a:rPr lang="es-ES" sz="2700" dirty="0"/>
              <a:t>a</a:t>
            </a:r>
            <a:r>
              <a:rPr lang="es-ES" sz="2700" dirty="0" smtClean="0"/>
              <a:t>ntropología de la Economía Civil</a:t>
            </a:r>
            <a:br>
              <a:rPr lang="es-ES" sz="2700" dirty="0" smtClean="0"/>
            </a:br>
            <a:r>
              <a:rPr lang="es-ES" sz="2700" dirty="0" smtClean="0"/>
              <a:t/>
            </a:r>
            <a:br>
              <a:rPr lang="es-ES" sz="2700" dirty="0" smtClean="0"/>
            </a:br>
            <a:r>
              <a:rPr lang="es-ES" sz="2700" dirty="0" smtClean="0"/>
              <a:t>IV.- Tradiciones de personalización</a:t>
            </a:r>
            <a:br>
              <a:rPr lang="es-ES" sz="2700" dirty="0" smtClean="0"/>
            </a:br>
            <a:r>
              <a:rPr lang="es-ES" sz="2700" dirty="0"/>
              <a:t/>
            </a:r>
            <a:br>
              <a:rPr lang="es-ES" sz="2700" dirty="0"/>
            </a:br>
            <a:r>
              <a:rPr lang="es-ES" sz="2700" dirty="0" smtClean="0"/>
              <a:t>V.- Algunas cuestiones pendientes</a:t>
            </a:r>
            <a:br>
              <a:rPr lang="es-ES" sz="2700" dirty="0" smtClean="0"/>
            </a:br>
            <a:r>
              <a:rPr lang="es-ES" dirty="0" smtClean="0"/>
              <a:t/>
            </a:r>
            <a:br>
              <a:rPr lang="es-ES" dirty="0" smtClean="0"/>
            </a:br>
            <a:endParaRPr lang="es-ES" dirty="0"/>
          </a:p>
        </p:txBody>
      </p:sp>
    </p:spTree>
    <p:extLst>
      <p:ext uri="{BB962C8B-B14F-4D97-AF65-F5344CB8AC3E}">
        <p14:creationId xmlns:p14="http://schemas.microsoft.com/office/powerpoint/2010/main" val="15078548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576064"/>
          </a:xfrm>
        </p:spPr>
        <p:txBody>
          <a:bodyPr>
            <a:noAutofit/>
          </a:bodyPr>
          <a:lstStyle/>
          <a:p>
            <a:r>
              <a:rPr lang="es-ES" sz="2800" dirty="0" smtClean="0"/>
              <a:t>3.5.- Confianza personal y confianza institucional</a:t>
            </a:r>
            <a:endParaRPr lang="es-ES" sz="2800" dirty="0"/>
          </a:p>
        </p:txBody>
      </p:sp>
      <p:sp>
        <p:nvSpPr>
          <p:cNvPr id="3" name="Marcador de contenido 2"/>
          <p:cNvSpPr>
            <a:spLocks noGrp="1"/>
          </p:cNvSpPr>
          <p:nvPr>
            <p:ph idx="1"/>
          </p:nvPr>
        </p:nvSpPr>
        <p:spPr>
          <a:xfrm>
            <a:off x="662880" y="1207293"/>
            <a:ext cx="8229600" cy="4525963"/>
          </a:xfrm>
        </p:spPr>
        <p:txBody>
          <a:bodyPr>
            <a:normAutofit fontScale="70000" lnSpcReduction="20000"/>
          </a:bodyPr>
          <a:lstStyle/>
          <a:p>
            <a:pPr marL="0" indent="0">
              <a:buNone/>
            </a:pPr>
            <a:r>
              <a:rPr lang="es-ES_tradnl" dirty="0" smtClean="0"/>
              <a:t>“</a:t>
            </a:r>
            <a:r>
              <a:rPr lang="es-ES_tradnl" dirty="0"/>
              <a:t>…¿cuáles son las condiciones necesarias que debe satisfacer una sociedad para extender y reforzar sus redes de confianza. Hoy existe un amplio consenso entre los expertos sobre el hecho de que </a:t>
            </a:r>
            <a:r>
              <a:rPr lang="es-ES_tradnl" b="1" dirty="0"/>
              <a:t>la sociedad civil es el lugar ideal para promover actitudes virtuosas orientadas a aumentar la confianza</a:t>
            </a:r>
            <a:r>
              <a:rPr lang="es-ES_tradnl" dirty="0"/>
              <a:t> . No se puede decir lo mismo acerca del mercado que, además de un productor, es un consumidor de confianza… ¿de qué forma se puede pasar de la confianza interpersonal a la confianza institucional?...” (PEBC, 78)</a:t>
            </a:r>
          </a:p>
          <a:p>
            <a:pPr marL="0" indent="0">
              <a:buNone/>
            </a:pPr>
            <a:endParaRPr lang="es-ES_tradnl" dirty="0"/>
          </a:p>
          <a:p>
            <a:pPr marL="0" indent="0">
              <a:buNone/>
            </a:pPr>
            <a:r>
              <a:rPr lang="es-ES_tradnl" dirty="0" smtClean="0"/>
              <a:t>“</a:t>
            </a:r>
            <a:r>
              <a:rPr lang="es-ES_tradnl" dirty="0"/>
              <a:t>… Nuestro objetivo consiste en identificar las condiciones bajo las cuales es posible esperar que surja una economía civil en un contexto teórico simplificado al máximo, contexto que puede concebirse como una aproximación a un </a:t>
            </a:r>
            <a:r>
              <a:rPr lang="es-ES_tradnl" b="1" dirty="0"/>
              <a:t>modelo más realista de interacción social</a:t>
            </a:r>
            <a:r>
              <a:rPr lang="es-ES_tradnl" dirty="0"/>
              <a:t>.” (PEBC, 86</a:t>
            </a:r>
            <a:r>
              <a:rPr lang="es-ES_tradnl" dirty="0" smtClean="0"/>
              <a:t>)</a:t>
            </a:r>
            <a:r>
              <a:rPr lang="es-ES_tradnl" dirty="0"/>
              <a:t> </a:t>
            </a:r>
          </a:p>
          <a:p>
            <a:endParaRPr lang="es-ES" dirty="0"/>
          </a:p>
        </p:txBody>
      </p:sp>
    </p:spTree>
    <p:extLst>
      <p:ext uri="{BB962C8B-B14F-4D97-AF65-F5344CB8AC3E}">
        <p14:creationId xmlns:p14="http://schemas.microsoft.com/office/powerpoint/2010/main" val="6796604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57200" y="620688"/>
            <a:ext cx="8229600" cy="720080"/>
          </a:xfrm>
        </p:spPr>
        <p:txBody>
          <a:bodyPr>
            <a:noAutofit/>
          </a:bodyPr>
          <a:lstStyle/>
          <a:p>
            <a:r>
              <a:rPr lang="es-ES" sz="2800" dirty="0" smtClean="0"/>
              <a:t>3.6.- La fecundidad de una economía </a:t>
            </a:r>
            <a:r>
              <a:rPr lang="es-ES" sz="2800" dirty="0" err="1" smtClean="0"/>
              <a:t>posconvencional</a:t>
            </a:r>
            <a:endParaRPr lang="es-ES" sz="2800" dirty="0"/>
          </a:p>
        </p:txBody>
      </p:sp>
      <p:sp>
        <p:nvSpPr>
          <p:cNvPr id="6" name="Marcador de contenido 5"/>
          <p:cNvSpPr>
            <a:spLocks noGrp="1"/>
          </p:cNvSpPr>
          <p:nvPr>
            <p:ph idx="1"/>
          </p:nvPr>
        </p:nvSpPr>
        <p:spPr/>
        <p:txBody>
          <a:bodyPr>
            <a:normAutofit fontScale="70000" lnSpcReduction="20000"/>
          </a:bodyPr>
          <a:lstStyle/>
          <a:p>
            <a:pPr marL="0" indent="0">
              <a:buNone/>
            </a:pPr>
            <a:r>
              <a:rPr lang="es-ES_tradnl" dirty="0" smtClean="0"/>
              <a:t>“</a:t>
            </a:r>
            <a:r>
              <a:rPr lang="es-ES_tradnl" dirty="0"/>
              <a:t>La empresa no es … Ni siempre social o civil … Ni nunca social o </a:t>
            </a:r>
            <a:r>
              <a:rPr lang="es-ES_tradnl" dirty="0" smtClean="0"/>
              <a:t>civil … </a:t>
            </a:r>
            <a:r>
              <a:rPr lang="es-ES_tradnl" dirty="0"/>
              <a:t>civiliza solo en la medida en que acoge en su seno todos principios civiles … </a:t>
            </a:r>
            <a:r>
              <a:rPr lang="es-ES_tradnl" dirty="0" smtClean="0"/>
              <a:t>supera </a:t>
            </a:r>
            <a:r>
              <a:rPr lang="es-ES_tradnl" dirty="0"/>
              <a:t>la concepción conflictual  que considera </a:t>
            </a:r>
            <a:r>
              <a:rPr lang="es-ES_tradnl" b="1" dirty="0"/>
              <a:t>la donación y la reciprocidad </a:t>
            </a:r>
            <a:r>
              <a:rPr lang="es-ES_tradnl" dirty="0"/>
              <a:t>como prerrogativa de otros momentos o esferas no económicas de la vida social –arraigadas aún hoy en ciertas formas de economía y de </a:t>
            </a:r>
            <a:r>
              <a:rPr lang="es-ES_tradnl" dirty="0" err="1" smtClean="0"/>
              <a:t>comunitarismo</a:t>
            </a:r>
            <a:r>
              <a:rPr lang="es-ES_tradnl" dirty="0" smtClean="0"/>
              <a:t> ( ), </a:t>
            </a:r>
            <a:r>
              <a:rPr lang="es-ES_tradnl" dirty="0"/>
              <a:t>y en ciertas ramificaciones del movimiento </a:t>
            </a:r>
            <a:r>
              <a:rPr lang="es-ES_tradnl" dirty="0" smtClean="0"/>
              <a:t>antiglobalización ( )-  </a:t>
            </a:r>
            <a:r>
              <a:rPr lang="es-ES_tradnl" dirty="0"/>
              <a:t>que no se sostiene. No se puede construir una sociedad buena o civil sin economía, sino con una economía buena y civil... Si se llevase hasta las últimas consecuencias la crítica generalizada a los mercados se cometerían dos errores: </a:t>
            </a:r>
            <a:endParaRPr lang="es-ES_tradnl" dirty="0" smtClean="0"/>
          </a:p>
          <a:p>
            <a:pPr marL="0" indent="0">
              <a:buNone/>
            </a:pPr>
            <a:r>
              <a:rPr lang="es-ES_tradnl" dirty="0" smtClean="0"/>
              <a:t>I.-  </a:t>
            </a:r>
            <a:r>
              <a:rPr lang="es-ES_tradnl" dirty="0"/>
              <a:t>la economía buena quedaría limitada a </a:t>
            </a:r>
            <a:r>
              <a:rPr lang="es-ES_tradnl" b="1" dirty="0"/>
              <a:t>expresiones loables pero marginales </a:t>
            </a:r>
            <a:r>
              <a:rPr lang="es-ES_tradnl" dirty="0"/>
              <a:t>(artesanía, economía informal) y por otra </a:t>
            </a:r>
            <a:endParaRPr lang="es-ES_tradnl" dirty="0" smtClean="0"/>
          </a:p>
          <a:p>
            <a:pPr marL="0" indent="0">
              <a:buNone/>
            </a:pPr>
            <a:r>
              <a:rPr lang="es-ES_tradnl" dirty="0" smtClean="0"/>
              <a:t>II.- se </a:t>
            </a:r>
            <a:r>
              <a:rPr lang="es-ES_tradnl" dirty="0"/>
              <a:t>retirarían de los mercados “normales” las mejores energías… El rechazo de las relaciones económicas injustas e inhumanas deberían aumentar el compromiso para que las relaciones se humanicen y se civilicen, pero </a:t>
            </a:r>
            <a:r>
              <a:rPr lang="es-ES_tradnl" b="1" dirty="0"/>
              <a:t>dentro</a:t>
            </a:r>
            <a:r>
              <a:rPr lang="es-ES_tradnl" dirty="0"/>
              <a:t> de la dinámica de la </a:t>
            </a:r>
            <a:r>
              <a:rPr lang="es-ES_tradnl" dirty="0" smtClean="0"/>
              <a:t>ciudad” </a:t>
            </a:r>
            <a:r>
              <a:rPr lang="es-ES_tradnl" dirty="0"/>
              <a:t>(Bruni, 44)   </a:t>
            </a:r>
          </a:p>
          <a:p>
            <a:endParaRPr lang="es-ES" dirty="0"/>
          </a:p>
        </p:txBody>
      </p:sp>
    </p:spTree>
    <p:extLst>
      <p:ext uri="{BB962C8B-B14F-4D97-AF65-F5344CB8AC3E}">
        <p14:creationId xmlns:p14="http://schemas.microsoft.com/office/powerpoint/2010/main" val="16841831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864096"/>
          </a:xfrm>
        </p:spPr>
        <p:txBody>
          <a:bodyPr>
            <a:noAutofit/>
          </a:bodyPr>
          <a:lstStyle/>
          <a:p>
            <a:r>
              <a:rPr lang="es-ES" sz="2400" dirty="0" smtClean="0"/>
              <a:t>4.1.- Tradiciones de personalización (I): vinculación (religación) y obligación (valor incondicional) </a:t>
            </a:r>
            <a:endParaRPr lang="es-ES" sz="2400" dirty="0"/>
          </a:p>
        </p:txBody>
      </p:sp>
      <p:sp>
        <p:nvSpPr>
          <p:cNvPr id="3" name="Marcador de contenido 2"/>
          <p:cNvSpPr>
            <a:spLocks noGrp="1"/>
          </p:cNvSpPr>
          <p:nvPr>
            <p:ph sz="half" idx="1"/>
          </p:nvPr>
        </p:nvSpPr>
        <p:spPr>
          <a:xfrm>
            <a:off x="4139952" y="1600200"/>
            <a:ext cx="4680520" cy="4525963"/>
          </a:xfrm>
        </p:spPr>
        <p:txBody>
          <a:bodyPr>
            <a:normAutofit fontScale="85000" lnSpcReduction="10000"/>
          </a:bodyPr>
          <a:lstStyle/>
          <a:p>
            <a:pPr lvl="0">
              <a:buFont typeface="Wingdings" charset="0"/>
              <a:buChar char="à"/>
            </a:pPr>
            <a:r>
              <a:rPr lang="es-ES_tradnl" dirty="0" smtClean="0">
                <a:sym typeface="Wingdings"/>
              </a:rPr>
              <a:t>No sólo “contrato”, también </a:t>
            </a:r>
            <a:r>
              <a:rPr lang="es-ES_tradnl" dirty="0" smtClean="0"/>
              <a:t>“</a:t>
            </a:r>
            <a:r>
              <a:rPr lang="es-ES_tradnl" dirty="0" smtClean="0"/>
              <a:t>V</a:t>
            </a:r>
            <a:r>
              <a:rPr lang="es-ES_tradnl" dirty="0" smtClean="0"/>
              <a:t>ínculo</a:t>
            </a:r>
            <a:r>
              <a:rPr lang="es-ES_tradnl" dirty="0" smtClean="0"/>
              <a:t>”: Poder de lo real </a:t>
            </a:r>
            <a:endParaRPr lang="es-ES_tradnl" dirty="0" smtClean="0"/>
          </a:p>
          <a:p>
            <a:pPr lvl="0">
              <a:buFont typeface="Wingdings" charset="0"/>
              <a:buChar char="à"/>
            </a:pPr>
            <a:r>
              <a:rPr lang="es-ES_tradnl" dirty="0" smtClean="0"/>
              <a:t>Realidad </a:t>
            </a:r>
            <a:r>
              <a:rPr lang="es-ES_tradnl" dirty="0" smtClean="0"/>
              <a:t>(natural) personal (dignidad) : </a:t>
            </a:r>
            <a:r>
              <a:rPr lang="es-ES_tradnl" dirty="0"/>
              <a:t>agente, actor, autor</a:t>
            </a:r>
          </a:p>
          <a:p>
            <a:pPr lvl="0">
              <a:buFont typeface="Wingdings" charset="0"/>
              <a:buChar char="à"/>
            </a:pPr>
            <a:r>
              <a:rPr lang="es-ES_tradnl" dirty="0"/>
              <a:t>B</a:t>
            </a:r>
            <a:r>
              <a:rPr lang="es-ES_tradnl" dirty="0" smtClean="0"/>
              <a:t>ienes </a:t>
            </a:r>
            <a:r>
              <a:rPr lang="es-ES_tradnl" dirty="0"/>
              <a:t>de justicia y bienes de </a:t>
            </a:r>
            <a:r>
              <a:rPr lang="es-ES_tradnl" dirty="0" smtClean="0"/>
              <a:t>gratuidad:  </a:t>
            </a:r>
            <a:r>
              <a:rPr lang="es-ES_tradnl" dirty="0" err="1" smtClean="0"/>
              <a:t>noolog</a:t>
            </a:r>
            <a:r>
              <a:rPr lang="es-ES_tradnl" dirty="0" err="1" smtClean="0"/>
              <a:t>ía</a:t>
            </a:r>
            <a:r>
              <a:rPr lang="es-ES_tradnl" dirty="0" smtClean="0"/>
              <a:t> cordial</a:t>
            </a:r>
            <a:r>
              <a:rPr lang="es-ES_tradnl" dirty="0" smtClean="0"/>
              <a:t> </a:t>
            </a:r>
            <a:endParaRPr lang="es-ES_tradnl" dirty="0" smtClean="0"/>
          </a:p>
          <a:p>
            <a:pPr lvl="0">
              <a:buFont typeface="Wingdings" charset="0"/>
              <a:buChar char="à"/>
            </a:pPr>
            <a:r>
              <a:rPr lang="es-ES_tradnl" dirty="0" smtClean="0"/>
              <a:t>Antropología </a:t>
            </a:r>
            <a:r>
              <a:rPr lang="es-ES_tradnl" dirty="0" err="1"/>
              <a:t>capacitante</a:t>
            </a:r>
            <a:r>
              <a:rPr lang="es-ES_tradnl" dirty="0"/>
              <a:t>, </a:t>
            </a:r>
            <a:r>
              <a:rPr lang="es-ES_tradnl" dirty="0" err="1"/>
              <a:t>noérgica</a:t>
            </a:r>
            <a:r>
              <a:rPr lang="es-ES_tradnl" dirty="0"/>
              <a:t> y </a:t>
            </a:r>
            <a:r>
              <a:rPr lang="es-ES_tradnl" dirty="0" err="1" smtClean="0"/>
              <a:t>gerundividad</a:t>
            </a:r>
            <a:endParaRPr lang="es-ES_tradnl" dirty="0"/>
          </a:p>
          <a:p>
            <a:pPr lvl="0">
              <a:buFont typeface="Wingdings" charset="0"/>
              <a:buChar char="à"/>
            </a:pPr>
            <a:r>
              <a:rPr lang="es-ES_tradnl" dirty="0" smtClean="0"/>
              <a:t>Libertad “real”</a:t>
            </a:r>
            <a:r>
              <a:rPr lang="es-ES_tradnl" dirty="0" smtClean="0"/>
              <a:t>: </a:t>
            </a:r>
            <a:r>
              <a:rPr lang="es-ES_tradnl" dirty="0"/>
              <a:t>de</a:t>
            </a:r>
            <a:r>
              <a:rPr lang="es-ES_tradnl" dirty="0" smtClean="0"/>
              <a:t>, para</a:t>
            </a:r>
            <a:r>
              <a:rPr lang="es-ES_tradnl" dirty="0"/>
              <a:t>, </a:t>
            </a:r>
            <a:r>
              <a:rPr lang="es-ES_tradnl" dirty="0" smtClean="0"/>
              <a:t>con, </a:t>
            </a:r>
            <a:r>
              <a:rPr lang="es-ES_tradnl" dirty="0"/>
              <a:t>“entre”: </a:t>
            </a:r>
            <a:r>
              <a:rPr lang="es-ES_tradnl" dirty="0" smtClean="0"/>
              <a:t>tarea moral y pol</a:t>
            </a:r>
            <a:r>
              <a:rPr lang="es-ES_tradnl" dirty="0" smtClean="0"/>
              <a:t>ítica de apropiación de posibilidades, capacitación y </a:t>
            </a:r>
            <a:r>
              <a:rPr lang="es-ES_tradnl" dirty="0" smtClean="0"/>
              <a:t>personalización</a:t>
            </a:r>
          </a:p>
          <a:p>
            <a:pPr lvl="0">
              <a:buFont typeface="Wingdings" charset="0"/>
              <a:buChar char="à"/>
            </a:pPr>
            <a:endParaRPr lang="es-ES_tradnl" dirty="0" smtClean="0"/>
          </a:p>
          <a:p>
            <a:pPr marL="0" lvl="0" indent="0">
              <a:buFont typeface="Wingdings" charset="0"/>
              <a:buNone/>
            </a:pPr>
            <a:endParaRPr lang="es-ES_tradnl" dirty="0"/>
          </a:p>
          <a:p>
            <a:pPr marL="0" indent="0">
              <a:buNone/>
            </a:pPr>
            <a:endParaRPr lang="es-ES" dirty="0"/>
          </a:p>
        </p:txBody>
      </p:sp>
      <p:pic>
        <p:nvPicPr>
          <p:cNvPr id="5" name="Marcador de contenido 4" descr="imgres-4.jpg"/>
          <p:cNvPicPr>
            <a:picLocks noGrp="1" noChangeAspect="1"/>
          </p:cNvPicPr>
          <p:nvPr>
            <p:ph sz="half" idx="2"/>
          </p:nvPr>
        </p:nvPicPr>
        <p:blipFill>
          <a:blip r:embed="rId2">
            <a:extLst>
              <a:ext uri="{28A0092B-C50C-407E-A947-70E740481C1C}">
                <a14:useLocalDpi xmlns:a14="http://schemas.microsoft.com/office/drawing/2010/main" val="0"/>
              </a:ext>
            </a:extLst>
          </a:blip>
          <a:srcRect l="1441" r="1441"/>
          <a:stretch>
            <a:fillRect/>
          </a:stretch>
        </p:blipFill>
        <p:spPr>
          <a:xfrm>
            <a:off x="1691680" y="3068960"/>
            <a:ext cx="2377400" cy="2664296"/>
          </a:xfrm>
        </p:spPr>
      </p:pic>
      <p:pic>
        <p:nvPicPr>
          <p:cNvPr id="6" name="Imagen 5" descr="imgr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56792"/>
            <a:ext cx="2088232" cy="1682187"/>
          </a:xfrm>
          <a:prstGeom prst="rect">
            <a:avLst/>
          </a:prstGeom>
        </p:spPr>
      </p:pic>
    </p:spTree>
    <p:extLst>
      <p:ext uri="{BB962C8B-B14F-4D97-AF65-F5344CB8AC3E}">
        <p14:creationId xmlns:p14="http://schemas.microsoft.com/office/powerpoint/2010/main" val="20009835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4664"/>
            <a:ext cx="8229600" cy="720080"/>
          </a:xfrm>
        </p:spPr>
        <p:txBody>
          <a:bodyPr>
            <a:normAutofit/>
          </a:bodyPr>
          <a:lstStyle/>
          <a:p>
            <a:r>
              <a:rPr lang="es-ES" sz="3200" dirty="0" smtClean="0"/>
              <a:t>4.2.- Tradiciones de personalización (II)</a:t>
            </a:r>
            <a:endParaRPr lang="es-ES" sz="3200" dirty="0"/>
          </a:p>
        </p:txBody>
      </p:sp>
      <p:pic>
        <p:nvPicPr>
          <p:cNvPr id="6" name="Marcador de contenido 5" descr="Paul Ricoeur.jpg"/>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621" t="213" r="-1621" b="-671"/>
          <a:stretch/>
        </p:blipFill>
        <p:spPr>
          <a:xfrm>
            <a:off x="683568" y="1412777"/>
            <a:ext cx="3098567" cy="2448272"/>
          </a:xfrm>
        </p:spPr>
      </p:pic>
      <p:sp>
        <p:nvSpPr>
          <p:cNvPr id="5" name="Marcador de contenido 4"/>
          <p:cNvSpPr>
            <a:spLocks noGrp="1"/>
          </p:cNvSpPr>
          <p:nvPr>
            <p:ph sz="half" idx="2"/>
          </p:nvPr>
        </p:nvSpPr>
        <p:spPr>
          <a:xfrm>
            <a:off x="3779912" y="1412776"/>
            <a:ext cx="4680520" cy="3816424"/>
          </a:xfrm>
        </p:spPr>
        <p:txBody>
          <a:bodyPr>
            <a:normAutofit fontScale="25000" lnSpcReduction="20000"/>
          </a:bodyPr>
          <a:lstStyle/>
          <a:p>
            <a:pPr marL="0" lvl="0" indent="0">
              <a:buNone/>
            </a:pPr>
            <a:r>
              <a:rPr lang="es-ES_tradnl" sz="8000" b="1" dirty="0" smtClean="0"/>
              <a:t>Antropología </a:t>
            </a:r>
            <a:r>
              <a:rPr lang="es-ES_tradnl" sz="8000" b="1" dirty="0" err="1" smtClean="0"/>
              <a:t>capacitante</a:t>
            </a:r>
            <a:r>
              <a:rPr lang="es-ES_tradnl" sz="8000" b="1" dirty="0" smtClean="0"/>
              <a:t> de Paul Ricoeur</a:t>
            </a:r>
          </a:p>
          <a:p>
            <a:pPr marL="0" indent="0">
              <a:buNone/>
            </a:pPr>
            <a:endParaRPr lang="es-ES_tradnl" sz="8000" dirty="0" smtClean="0">
              <a:sym typeface="Wingdings"/>
            </a:endParaRPr>
          </a:p>
          <a:p>
            <a:pPr marL="0" indent="0">
              <a:buNone/>
            </a:pPr>
            <a:r>
              <a:rPr lang="es-ES_tradnl" sz="8000" b="1" dirty="0" smtClean="0">
                <a:sym typeface="Wingdings"/>
              </a:rPr>
              <a:t>Pequeña </a:t>
            </a:r>
            <a:r>
              <a:rPr lang="es-ES_tradnl" sz="8000" b="1" dirty="0">
                <a:sym typeface="Wingdings"/>
              </a:rPr>
              <a:t>ética</a:t>
            </a:r>
            <a:r>
              <a:rPr lang="es-ES_tradnl" sz="8000" dirty="0">
                <a:sym typeface="Wingdings"/>
              </a:rPr>
              <a:t>: </a:t>
            </a:r>
            <a:r>
              <a:rPr lang="es-ES_tradnl" sz="8000" dirty="0"/>
              <a:t>Estima de sí, preocupación por el otro, deseo de vivir en instituciones </a:t>
            </a:r>
            <a:r>
              <a:rPr lang="es-ES_tradnl" sz="8000" dirty="0" smtClean="0"/>
              <a:t>justas</a:t>
            </a:r>
            <a:endParaRPr lang="es-ES_tradnl" sz="8000" dirty="0"/>
          </a:p>
          <a:p>
            <a:pPr lvl="0">
              <a:buFont typeface="Wingdings" charset="0"/>
              <a:buChar char="à"/>
            </a:pPr>
            <a:r>
              <a:rPr lang="es-ES_tradnl" sz="8000" dirty="0" smtClean="0"/>
              <a:t>Fecundidad “económica” de la imaginación humana</a:t>
            </a:r>
          </a:p>
          <a:p>
            <a:pPr lvl="0">
              <a:buFont typeface="Wingdings" charset="0"/>
              <a:buChar char="à"/>
            </a:pPr>
            <a:r>
              <a:rPr lang="es-ES_tradnl" sz="8000" dirty="0" smtClean="0"/>
              <a:t>Civilización del Trabajo y Palabra</a:t>
            </a:r>
            <a:endParaRPr lang="es-ES_tradnl" sz="8000" dirty="0"/>
          </a:p>
          <a:p>
            <a:pPr lvl="0">
              <a:buFont typeface="Wingdings" charset="0"/>
              <a:buChar char="à"/>
            </a:pPr>
            <a:r>
              <a:rPr lang="es-ES_tradnl" sz="8000" dirty="0" smtClean="0"/>
              <a:t>Dialéctica de Socio </a:t>
            </a:r>
            <a:r>
              <a:rPr lang="es-ES_tradnl" sz="8000" dirty="0"/>
              <a:t>y </a:t>
            </a:r>
            <a:r>
              <a:rPr lang="es-ES_tradnl" sz="8000" dirty="0" smtClean="0"/>
              <a:t>Prójimo</a:t>
            </a:r>
          </a:p>
          <a:p>
            <a:pPr lvl="0">
              <a:buFont typeface="Wingdings" charset="0"/>
              <a:buChar char="à"/>
            </a:pPr>
            <a:r>
              <a:rPr lang="es-ES_tradnl" sz="8000" dirty="0" smtClean="0"/>
              <a:t>Reciprocidad </a:t>
            </a:r>
            <a:r>
              <a:rPr lang="es-ES_tradnl" sz="8000" dirty="0"/>
              <a:t>y mutualidad: efectos públicos del </a:t>
            </a:r>
            <a:r>
              <a:rPr lang="es-ES_tradnl" sz="8000" dirty="0" smtClean="0"/>
              <a:t>don</a:t>
            </a:r>
          </a:p>
          <a:p>
            <a:pPr lvl="0">
              <a:buFont typeface="Wingdings" charset="0"/>
              <a:buChar char="à"/>
            </a:pPr>
            <a:r>
              <a:rPr lang="es-ES_tradnl" sz="8000" dirty="0" smtClean="0">
                <a:sym typeface="Wingdings"/>
              </a:rPr>
              <a:t>Lógica</a:t>
            </a:r>
            <a:r>
              <a:rPr lang="es-ES_tradnl" sz="8000" dirty="0" smtClean="0"/>
              <a:t> </a:t>
            </a:r>
            <a:r>
              <a:rPr lang="es-ES_tradnl" sz="8000" dirty="0"/>
              <a:t>de la </a:t>
            </a:r>
            <a:r>
              <a:rPr lang="es-ES_tradnl" sz="8000" dirty="0" smtClean="0"/>
              <a:t>equivalencia (justicia) </a:t>
            </a:r>
            <a:r>
              <a:rPr lang="es-ES_tradnl" sz="8000" dirty="0"/>
              <a:t>y lógica de la </a:t>
            </a:r>
            <a:r>
              <a:rPr lang="es-ES_tradnl" sz="8000" dirty="0" smtClean="0"/>
              <a:t>sobreabundancia (amor)</a:t>
            </a:r>
            <a:endParaRPr lang="es-ES_tradnl" sz="8000" dirty="0"/>
          </a:p>
          <a:p>
            <a:pPr marL="0" indent="0">
              <a:buNone/>
            </a:pPr>
            <a:endParaRPr lang="es-ES_tradnl" dirty="0"/>
          </a:p>
        </p:txBody>
      </p:sp>
    </p:spTree>
    <p:extLst>
      <p:ext uri="{BB962C8B-B14F-4D97-AF65-F5344CB8AC3E}">
        <p14:creationId xmlns:p14="http://schemas.microsoft.com/office/powerpoint/2010/main" val="28088870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a:t>V</a:t>
            </a:r>
            <a:r>
              <a:rPr lang="es-ES" sz="3200" dirty="0" smtClean="0"/>
              <a:t>.- Algunas cuestiones pendientes</a:t>
            </a:r>
            <a:endParaRPr lang="es-ES" sz="3200" dirty="0"/>
          </a:p>
        </p:txBody>
      </p:sp>
      <p:sp>
        <p:nvSpPr>
          <p:cNvPr id="5" name="Marcador de contenido 4"/>
          <p:cNvSpPr>
            <a:spLocks noGrp="1"/>
          </p:cNvSpPr>
          <p:nvPr>
            <p:ph idx="1"/>
          </p:nvPr>
        </p:nvSpPr>
        <p:spPr>
          <a:xfrm>
            <a:off x="457200" y="1412776"/>
            <a:ext cx="8229600" cy="4525963"/>
          </a:xfrm>
        </p:spPr>
        <p:txBody>
          <a:bodyPr>
            <a:normAutofit fontScale="85000" lnSpcReduction="10000"/>
          </a:bodyPr>
          <a:lstStyle/>
          <a:p>
            <a:pPr marL="0" indent="0">
              <a:buNone/>
            </a:pPr>
            <a:r>
              <a:rPr lang="es-ES" sz="2800" dirty="0" smtClean="0"/>
              <a:t>I. ¿</a:t>
            </a:r>
            <a:r>
              <a:rPr lang="es-ES" sz="2800" b="1" dirty="0" smtClean="0"/>
              <a:t>Modelo</a:t>
            </a:r>
            <a:r>
              <a:rPr lang="es-ES" sz="2800" dirty="0" smtClean="0"/>
              <a:t> de persona sin modelo de sociedad/racionalidad?</a:t>
            </a:r>
          </a:p>
          <a:p>
            <a:pPr marL="0" indent="0">
              <a:buNone/>
            </a:pPr>
            <a:r>
              <a:rPr lang="es-ES" sz="2800" dirty="0" smtClean="0"/>
              <a:t>II. ¿</a:t>
            </a:r>
            <a:r>
              <a:rPr lang="es-ES" sz="2800" dirty="0"/>
              <a:t>La fecundidad institucional y económica de la </a:t>
            </a:r>
            <a:r>
              <a:rPr lang="es-ES" sz="2800" b="1" dirty="0"/>
              <a:t>espiritualidad</a:t>
            </a:r>
            <a:r>
              <a:rPr lang="es-ES" sz="2800" dirty="0"/>
              <a:t>?</a:t>
            </a:r>
          </a:p>
          <a:p>
            <a:pPr marL="0" indent="0">
              <a:buNone/>
            </a:pPr>
            <a:r>
              <a:rPr lang="es-ES" sz="2800" dirty="0" smtClean="0"/>
              <a:t>III. ¿Es </a:t>
            </a:r>
            <a:r>
              <a:rPr lang="es-ES" sz="2800" b="1" dirty="0" smtClean="0"/>
              <a:t>contra-cultural </a:t>
            </a:r>
            <a:r>
              <a:rPr lang="es-ES" sz="2800" dirty="0" smtClean="0"/>
              <a:t>la pregunta por “la (s) antropología” dentro del (los) “capitalismo (s)”?</a:t>
            </a:r>
          </a:p>
          <a:p>
            <a:pPr marL="0" indent="0">
              <a:buNone/>
            </a:pPr>
            <a:r>
              <a:rPr lang="es-ES" sz="2800" dirty="0" smtClean="0"/>
              <a:t>IV. </a:t>
            </a:r>
            <a:r>
              <a:rPr lang="es-ES" sz="2800" dirty="0" smtClean="0"/>
              <a:t>De </a:t>
            </a:r>
            <a:r>
              <a:rPr lang="es-ES" sz="2800" dirty="0" smtClean="0"/>
              <a:t>la sociedad “civil” a la “sociedad de </a:t>
            </a:r>
            <a:r>
              <a:rPr lang="es-ES" sz="2800" b="1" dirty="0" smtClean="0"/>
              <a:t>los cuidados”: </a:t>
            </a:r>
            <a:r>
              <a:rPr lang="es-ES" sz="2800" dirty="0" smtClean="0"/>
              <a:t>¿economía </a:t>
            </a:r>
            <a:r>
              <a:rPr lang="es-ES" sz="2800" dirty="0" smtClean="0"/>
              <a:t>de </a:t>
            </a:r>
            <a:r>
              <a:rPr lang="es-ES" sz="2800" dirty="0" smtClean="0"/>
              <a:t>reciprocidad, </a:t>
            </a:r>
            <a:r>
              <a:rPr lang="es-ES" sz="2800" dirty="0" smtClean="0"/>
              <a:t>de </a:t>
            </a:r>
            <a:r>
              <a:rPr lang="es-ES" sz="2800" dirty="0" smtClean="0"/>
              <a:t>mutualidad, </a:t>
            </a:r>
            <a:r>
              <a:rPr lang="es-ES" sz="2800" dirty="0" smtClean="0"/>
              <a:t>o de supervivencia?</a:t>
            </a:r>
          </a:p>
          <a:p>
            <a:pPr marL="0" indent="0">
              <a:buNone/>
            </a:pPr>
            <a:r>
              <a:rPr lang="es-ES" sz="2800" dirty="0" smtClean="0"/>
              <a:t>V. ¿</a:t>
            </a:r>
            <a:r>
              <a:rPr lang="es-ES" sz="2800" b="1" dirty="0" smtClean="0"/>
              <a:t>Optimismo</a:t>
            </a:r>
            <a:r>
              <a:rPr lang="es-ES" sz="2800" dirty="0" smtClean="0"/>
              <a:t> tecno-científico (</a:t>
            </a:r>
            <a:r>
              <a:rPr lang="es-ES" sz="2800" dirty="0" err="1" smtClean="0"/>
              <a:t>transhumanismo</a:t>
            </a:r>
            <a:r>
              <a:rPr lang="es-ES" sz="2800" dirty="0" smtClean="0"/>
              <a:t>) frente al pesimismo tecno-ecológico?</a:t>
            </a:r>
          </a:p>
          <a:p>
            <a:pPr marL="0" indent="0">
              <a:buNone/>
            </a:pPr>
            <a:r>
              <a:rPr lang="es-ES" sz="2800" dirty="0" smtClean="0"/>
              <a:t>VI. ¿Nuevas formas de (i-) responsabilidad social en la era digital: </a:t>
            </a:r>
            <a:r>
              <a:rPr lang="es-ES" sz="2800" dirty="0" err="1"/>
              <a:t>l</a:t>
            </a:r>
            <a:r>
              <a:rPr lang="es-ES" sz="2800" dirty="0" err="1" smtClean="0"/>
              <a:t>aboralización</a:t>
            </a:r>
            <a:r>
              <a:rPr lang="es-ES" sz="2800" dirty="0" smtClean="0"/>
              <a:t>, </a:t>
            </a:r>
            <a:r>
              <a:rPr lang="es-ES" sz="2800" dirty="0" err="1" smtClean="0"/>
              <a:t>monetarización</a:t>
            </a:r>
            <a:r>
              <a:rPr lang="es-ES" sz="2800" dirty="0" smtClean="0"/>
              <a:t> y cuantificación de toda actividad económica?</a:t>
            </a:r>
          </a:p>
          <a:p>
            <a:pPr marL="0" indent="0">
              <a:buNone/>
            </a:pPr>
            <a:r>
              <a:rPr lang="es-ES" sz="2800" dirty="0" smtClean="0"/>
              <a:t>VII. ¿</a:t>
            </a:r>
            <a:r>
              <a:rPr lang="es-ES" sz="2800" b="1" dirty="0" smtClean="0"/>
              <a:t>Resistencia</a:t>
            </a:r>
            <a:r>
              <a:rPr lang="es-ES" sz="2800" dirty="0" smtClean="0"/>
              <a:t> personalista o </a:t>
            </a:r>
            <a:r>
              <a:rPr lang="es-ES" sz="2800" b="1" dirty="0" smtClean="0"/>
              <a:t>sumisión</a:t>
            </a:r>
            <a:r>
              <a:rPr lang="es-ES" sz="2800" dirty="0" smtClean="0"/>
              <a:t> capitalista?</a:t>
            </a:r>
            <a:endParaRPr lang="es-ES" sz="2800" dirty="0"/>
          </a:p>
        </p:txBody>
      </p:sp>
    </p:spTree>
    <p:extLst>
      <p:ext uri="{BB962C8B-B14F-4D97-AF65-F5344CB8AC3E}">
        <p14:creationId xmlns:p14="http://schemas.microsoft.com/office/powerpoint/2010/main" val="5977788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515717" y="116632"/>
            <a:ext cx="7304755" cy="64807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dirty="0"/>
          </a:p>
        </p:txBody>
      </p:sp>
      <p:sp>
        <p:nvSpPr>
          <p:cNvPr id="9" name="Marcador de contenido 2"/>
          <p:cNvSpPr txBox="1">
            <a:spLocks/>
          </p:cNvSpPr>
          <p:nvPr/>
        </p:nvSpPr>
        <p:spPr>
          <a:xfrm>
            <a:off x="457200" y="1639341"/>
            <a:ext cx="8229600" cy="39498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S" smtClean="0"/>
          </a:p>
          <a:p>
            <a:r>
              <a:rPr lang="es-ES" smtClean="0"/>
              <a:t>¡ Muchas gracias !</a:t>
            </a:r>
          </a:p>
          <a:p>
            <a:endParaRPr lang="es-ES" smtClean="0"/>
          </a:p>
          <a:p>
            <a:r>
              <a:rPr lang="es-ES" smtClean="0">
                <a:hlinkClick r:id="rId2"/>
              </a:rPr>
              <a:t>adomingom@gmail.com</a:t>
            </a:r>
            <a:endParaRPr lang="es-ES" smtClean="0"/>
          </a:p>
          <a:p>
            <a:r>
              <a:rPr lang="es-ES" smtClean="0">
                <a:hlinkClick r:id="rId3"/>
              </a:rPr>
              <a:t>http://marineroet.blogspot.com</a:t>
            </a:r>
            <a:endParaRPr lang="es-ES" smtClean="0"/>
          </a:p>
          <a:p>
            <a:endParaRPr lang="es-ES" dirty="0" smtClean="0"/>
          </a:p>
        </p:txBody>
      </p:sp>
      <p:sp>
        <p:nvSpPr>
          <p:cNvPr id="2" name="Título 1"/>
          <p:cNvSpPr>
            <a:spLocks noGrp="1"/>
          </p:cNvSpPr>
          <p:nvPr>
            <p:ph type="title"/>
          </p:nvPr>
        </p:nvSpPr>
        <p:spPr/>
        <p:txBody>
          <a:bodyPr/>
          <a:lstStyle/>
          <a:p>
            <a:endParaRPr lang="es-ES" dirty="0"/>
          </a:p>
        </p:txBody>
      </p:sp>
      <p:sp>
        <p:nvSpPr>
          <p:cNvPr id="3" name="Marcador de contenido 2"/>
          <p:cNvSpPr>
            <a:spLocks noGrp="1"/>
          </p:cNvSpPr>
          <p:nvPr>
            <p:ph sz="half" idx="1"/>
          </p:nvPr>
        </p:nvSpPr>
        <p:spPr/>
        <p:txBody>
          <a:bodyPr/>
          <a:lstStyle/>
          <a:p>
            <a:endParaRPr lang="es-ES"/>
          </a:p>
        </p:txBody>
      </p:sp>
      <p:sp>
        <p:nvSpPr>
          <p:cNvPr id="4" name="Marcador de contenido 3"/>
          <p:cNvSpPr>
            <a:spLocks noGrp="1"/>
          </p:cNvSpPr>
          <p:nvPr>
            <p:ph sz="half" idx="2"/>
          </p:nvPr>
        </p:nvSpPr>
        <p:spPr/>
        <p:txBody>
          <a:bodyPr/>
          <a:lstStyle/>
          <a:p>
            <a:endParaRPr lang="es-ES"/>
          </a:p>
        </p:txBody>
      </p:sp>
    </p:spTree>
    <p:extLst>
      <p:ext uri="{BB962C8B-B14F-4D97-AF65-F5344CB8AC3E}">
        <p14:creationId xmlns:p14="http://schemas.microsoft.com/office/powerpoint/2010/main" val="14835686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descr="45226009.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090" t="530" r="736" b="-528"/>
          <a:stretch/>
        </p:blipFill>
        <p:spPr>
          <a:xfrm>
            <a:off x="683568" y="1135284"/>
            <a:ext cx="3611019" cy="4953441"/>
          </a:xfrm>
        </p:spPr>
      </p:pic>
      <p:pic>
        <p:nvPicPr>
          <p:cNvPr id="9" name="Marcador de contenido 8" descr="portada.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258" t="-261" r="-386"/>
          <a:stretch/>
        </p:blipFill>
        <p:spPr>
          <a:xfrm>
            <a:off x="4716016" y="1039642"/>
            <a:ext cx="3482805" cy="5035990"/>
          </a:xfrm>
        </p:spPr>
      </p:pic>
    </p:spTree>
    <p:extLst>
      <p:ext uri="{BB962C8B-B14F-4D97-AF65-F5344CB8AC3E}">
        <p14:creationId xmlns:p14="http://schemas.microsoft.com/office/powerpoint/2010/main" val="40260359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274638"/>
            <a:ext cx="4320480" cy="922114"/>
          </a:xfrm>
        </p:spPr>
        <p:txBody>
          <a:bodyPr>
            <a:normAutofit/>
          </a:bodyPr>
          <a:lstStyle/>
          <a:p>
            <a:endParaRPr lang="es-ES" sz="3200" dirty="0"/>
          </a:p>
        </p:txBody>
      </p:sp>
      <p:pic>
        <p:nvPicPr>
          <p:cNvPr id="4" name="Marcador de contenido 3"/>
          <p:cNvPicPr>
            <a:picLocks noGrp="1" noChangeAspect="1"/>
          </p:cNvPicPr>
          <p:nvPr>
            <p:ph idx="1"/>
          </p:nvPr>
        </p:nvPicPr>
        <p:blipFill>
          <a:blip r:embed="rId2"/>
          <a:srcRect l="-80747" r="-80747"/>
          <a:stretch>
            <a:fillRect/>
          </a:stretch>
        </p:blipFill>
        <p:spPr>
          <a:xfrm>
            <a:off x="-2340768" y="1268760"/>
            <a:ext cx="9361040" cy="5148212"/>
          </a:xfrm>
        </p:spPr>
      </p:pic>
      <p:pic>
        <p:nvPicPr>
          <p:cNvPr id="6" name="Imagen 5"/>
          <p:cNvPicPr>
            <a:picLocks noChangeAspect="1"/>
          </p:cNvPicPr>
          <p:nvPr/>
        </p:nvPicPr>
        <p:blipFill>
          <a:blip r:embed="rId3"/>
          <a:stretch>
            <a:fillRect/>
          </a:stretch>
        </p:blipFill>
        <p:spPr>
          <a:xfrm>
            <a:off x="4355976" y="1340767"/>
            <a:ext cx="3528392" cy="4909067"/>
          </a:xfrm>
          <a:prstGeom prst="rect">
            <a:avLst/>
          </a:prstGeom>
        </p:spPr>
      </p:pic>
    </p:spTree>
    <p:extLst>
      <p:ext uri="{BB962C8B-B14F-4D97-AF65-F5344CB8AC3E}">
        <p14:creationId xmlns:p14="http://schemas.microsoft.com/office/powerpoint/2010/main" val="39955611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274638"/>
            <a:ext cx="8075240" cy="130026"/>
          </a:xfrm>
        </p:spPr>
        <p:txBody>
          <a:bodyPr>
            <a:normAutofit fontScale="90000"/>
          </a:bodyPr>
          <a:lstStyle/>
          <a:p>
            <a:endParaRPr lang="es-ES" dirty="0"/>
          </a:p>
        </p:txBody>
      </p:sp>
      <p:pic>
        <p:nvPicPr>
          <p:cNvPr id="9" name="Marcador de contenido 8" descr="edu y redes.gif"/>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478" r="-3478"/>
          <a:stretch/>
        </p:blipFill>
        <p:spPr>
          <a:xfrm>
            <a:off x="111125" y="404664"/>
            <a:ext cx="4384675" cy="6278711"/>
          </a:xfrm>
        </p:spPr>
      </p:pic>
      <p:pic>
        <p:nvPicPr>
          <p:cNvPr id="11" name="Marcador de contenido 10" descr="ciudadanía activa y religión .gif"/>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31" b="-231"/>
          <a:stretch/>
        </p:blipFill>
        <p:spPr>
          <a:xfrm>
            <a:off x="4648200" y="404664"/>
            <a:ext cx="4038600" cy="6192688"/>
          </a:xfrm>
        </p:spPr>
      </p:pic>
    </p:spTree>
    <p:extLst>
      <p:ext uri="{BB962C8B-B14F-4D97-AF65-F5344CB8AC3E}">
        <p14:creationId xmlns:p14="http://schemas.microsoft.com/office/powerpoint/2010/main" val="3907282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1.1.- El</a:t>
            </a:r>
            <a:r>
              <a:rPr lang="es-ES" sz="2800" baseline="0" dirty="0" smtClean="0"/>
              <a:t> horizonte del Humanismo</a:t>
            </a:r>
            <a:r>
              <a:rPr lang="es-ES" sz="2800" dirty="0" smtClean="0"/>
              <a:t> y</a:t>
            </a:r>
            <a:r>
              <a:rPr lang="es-ES" sz="2800" baseline="0" dirty="0" smtClean="0"/>
              <a:t> la justicia social</a:t>
            </a:r>
            <a:endParaRPr lang="es-ES" sz="2800" dirty="0"/>
          </a:p>
        </p:txBody>
      </p:sp>
      <p:sp>
        <p:nvSpPr>
          <p:cNvPr id="4" name="Marcador de contenido 3"/>
          <p:cNvSpPr>
            <a:spLocks noGrp="1"/>
          </p:cNvSpPr>
          <p:nvPr>
            <p:ph sz="half" idx="2"/>
          </p:nvPr>
        </p:nvSpPr>
        <p:spPr>
          <a:xfrm>
            <a:off x="4211960" y="1600200"/>
            <a:ext cx="4474840" cy="4525963"/>
          </a:xfrm>
        </p:spPr>
        <p:txBody>
          <a:bodyPr>
            <a:normAutofit fontScale="77500" lnSpcReduction="20000"/>
          </a:bodyPr>
          <a:lstStyle/>
          <a:p>
            <a:pPr marL="0" indent="0">
              <a:buNone/>
            </a:pPr>
            <a:r>
              <a:rPr lang="es-ES" dirty="0"/>
              <a:t>“Vives… es precisamente el primer hombre en quien despierta ligerísimamente  la sospecha de que más allá de la cultura medieval y de la </a:t>
            </a:r>
            <a:r>
              <a:rPr lang="es-ES" dirty="0" err="1"/>
              <a:t>pseudo</a:t>
            </a:r>
            <a:r>
              <a:rPr lang="es-ES" dirty="0"/>
              <a:t>-cultura de su tiempo renovada de la antigüedad, hay otra cosa. Y entrevé, o más bien, a ciegas palpa otra cosa, es decir, esa nueva cultura estará centrada en el hombre y en el mundo, ambos como pura naturaleza, que será una cultura inspirada por la utilidad de los saberes y no por una inútil contemplación; en fin, que su método consistirá en la experiencia.” (J. Ortega y Gasset)</a:t>
            </a:r>
            <a:endParaRPr lang="es-ES_tradnl" dirty="0"/>
          </a:p>
          <a:p>
            <a:endParaRPr lang="es-ES" dirty="0"/>
          </a:p>
        </p:txBody>
      </p:sp>
      <p:pic>
        <p:nvPicPr>
          <p:cNvPr id="7" name="Marcador de contenido 6" descr="imgres-3.jpg"/>
          <p:cNvPicPr>
            <a:picLocks noGrp="1" noChangeAspect="1"/>
          </p:cNvPicPr>
          <p:nvPr>
            <p:ph sz="half" idx="1"/>
          </p:nvPr>
        </p:nvPicPr>
        <p:blipFill>
          <a:blip r:embed="rId2">
            <a:extLst>
              <a:ext uri="{28A0092B-C50C-407E-A947-70E740481C1C}">
                <a14:useLocalDpi xmlns:a14="http://schemas.microsoft.com/office/drawing/2010/main" val="0"/>
              </a:ext>
            </a:extLst>
          </a:blip>
          <a:srcRect l="7518" r="7518"/>
          <a:stretch>
            <a:fillRect/>
          </a:stretch>
        </p:blipFill>
        <p:spPr>
          <a:xfrm>
            <a:off x="457200" y="1600201"/>
            <a:ext cx="3610744" cy="4061048"/>
          </a:xfrm>
        </p:spPr>
      </p:pic>
    </p:spTree>
    <p:extLst>
      <p:ext uri="{BB962C8B-B14F-4D97-AF65-F5344CB8AC3E}">
        <p14:creationId xmlns:p14="http://schemas.microsoft.com/office/powerpoint/2010/main" val="11036029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1.2.- La aplicación cristiana del humanismo (I)</a:t>
            </a:r>
            <a:endParaRPr lang="es-ES" sz="2800" dirty="0"/>
          </a:p>
        </p:txBody>
      </p:sp>
      <p:sp>
        <p:nvSpPr>
          <p:cNvPr id="4" name="Marcador de contenido 3"/>
          <p:cNvSpPr>
            <a:spLocks noGrp="1"/>
          </p:cNvSpPr>
          <p:nvPr>
            <p:ph sz="half" idx="2"/>
          </p:nvPr>
        </p:nvSpPr>
        <p:spPr>
          <a:xfrm>
            <a:off x="4648200" y="1340768"/>
            <a:ext cx="4038600" cy="4525963"/>
          </a:xfrm>
        </p:spPr>
        <p:txBody>
          <a:bodyPr>
            <a:normAutofit/>
          </a:bodyPr>
          <a:lstStyle/>
          <a:p>
            <a:pPr marL="0" indent="0">
              <a:buNone/>
            </a:pPr>
            <a:r>
              <a:rPr lang="es-ES" sz="2400" b="1" dirty="0"/>
              <a:t>Luis Vives </a:t>
            </a:r>
            <a:r>
              <a:rPr lang="es-ES" sz="2400" dirty="0"/>
              <a:t>y el socorro de los pobres </a:t>
            </a:r>
          </a:p>
          <a:p>
            <a:pPr marL="0" indent="0">
              <a:buNone/>
            </a:pPr>
            <a:r>
              <a:rPr lang="es-ES" sz="2400" dirty="0" smtClean="0"/>
              <a:t>- Censo </a:t>
            </a:r>
            <a:r>
              <a:rPr lang="es-ES" sz="2400" dirty="0"/>
              <a:t>y registro de situaciones de pobreza</a:t>
            </a:r>
          </a:p>
          <a:p>
            <a:pPr marL="0" indent="0">
              <a:buNone/>
            </a:pPr>
            <a:r>
              <a:rPr lang="es-ES" sz="2400" dirty="0" smtClean="0"/>
              <a:t>- Justicia </a:t>
            </a:r>
            <a:r>
              <a:rPr lang="es-ES" sz="2400" dirty="0"/>
              <a:t>social frente a intermitencia de la caridad</a:t>
            </a:r>
          </a:p>
          <a:p>
            <a:pPr marL="0" indent="0">
              <a:buNone/>
            </a:pPr>
            <a:r>
              <a:rPr lang="es-ES" sz="2400" dirty="0" smtClean="0"/>
              <a:t>- Menesterosidad </a:t>
            </a:r>
            <a:r>
              <a:rPr lang="es-ES" sz="2400" dirty="0"/>
              <a:t>de la naturaleza humana</a:t>
            </a:r>
          </a:p>
          <a:p>
            <a:pPr marL="0" indent="0">
              <a:buNone/>
            </a:pPr>
            <a:r>
              <a:rPr lang="es-ES" sz="2400" dirty="0" smtClean="0"/>
              <a:t>- Educación </a:t>
            </a:r>
            <a:r>
              <a:rPr lang="es-ES" sz="2400" dirty="0"/>
              <a:t>contra la hipocresía y bien común </a:t>
            </a:r>
          </a:p>
          <a:p>
            <a:pPr marL="0" indent="0">
              <a:buNone/>
            </a:pPr>
            <a:endParaRPr lang="es-ES" dirty="0"/>
          </a:p>
        </p:txBody>
      </p:sp>
      <p:pic>
        <p:nvPicPr>
          <p:cNvPr id="5" name="Imagen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1340768"/>
            <a:ext cx="3367933" cy="4320480"/>
          </a:xfrm>
          <a:prstGeom prst="rect">
            <a:avLst/>
          </a:prstGeom>
        </p:spPr>
      </p:pic>
    </p:spTree>
    <p:extLst>
      <p:ext uri="{BB962C8B-B14F-4D97-AF65-F5344CB8AC3E}">
        <p14:creationId xmlns:p14="http://schemas.microsoft.com/office/powerpoint/2010/main" val="22947947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1.3.- La aplicación cristiana del humanismo (II)</a:t>
            </a:r>
            <a:endParaRPr lang="es-ES" sz="2800" dirty="0"/>
          </a:p>
        </p:txBody>
      </p:sp>
      <p:sp>
        <p:nvSpPr>
          <p:cNvPr id="3" name="Marcador de contenido 2"/>
          <p:cNvSpPr>
            <a:spLocks noGrp="1"/>
          </p:cNvSpPr>
          <p:nvPr>
            <p:ph sz="half" idx="1"/>
          </p:nvPr>
        </p:nvSpPr>
        <p:spPr>
          <a:xfrm>
            <a:off x="457200" y="1268760"/>
            <a:ext cx="3754760" cy="4525963"/>
          </a:xfrm>
        </p:spPr>
        <p:txBody>
          <a:bodyPr/>
          <a:lstStyle/>
          <a:p>
            <a:pPr marL="0" indent="0">
              <a:buNone/>
            </a:pPr>
            <a:r>
              <a:rPr lang="es-ES" sz="2400" b="1" dirty="0"/>
              <a:t>Escuela de Salamanca: </a:t>
            </a:r>
            <a:r>
              <a:rPr lang="es-ES" sz="2400" dirty="0"/>
              <a:t>Domingo de </a:t>
            </a:r>
            <a:r>
              <a:rPr lang="es-ES" sz="2400" dirty="0" smtClean="0"/>
              <a:t>Soto, Francisco de Vitoria </a:t>
            </a:r>
            <a:r>
              <a:rPr lang="es-ES" sz="2400" dirty="0"/>
              <a:t>y Bartolomé de las Casas</a:t>
            </a:r>
          </a:p>
          <a:p>
            <a:pPr marL="0" indent="0">
              <a:buNone/>
            </a:pPr>
            <a:r>
              <a:rPr lang="es-ES" sz="2400" dirty="0" smtClean="0"/>
              <a:t>- Un “solo” mundo</a:t>
            </a:r>
          </a:p>
          <a:p>
            <a:pPr marL="0" indent="0">
              <a:buNone/>
            </a:pPr>
            <a:r>
              <a:rPr lang="es-ES" sz="2400" dirty="0" smtClean="0"/>
              <a:t>- Títulos </a:t>
            </a:r>
            <a:r>
              <a:rPr lang="es-ES" sz="2400" dirty="0"/>
              <a:t>de la conquista</a:t>
            </a:r>
          </a:p>
          <a:p>
            <a:pPr marL="0" indent="0">
              <a:buNone/>
            </a:pPr>
            <a:r>
              <a:rPr lang="es-ES" sz="2400" dirty="0" smtClean="0"/>
              <a:t>- Apropiación </a:t>
            </a:r>
            <a:r>
              <a:rPr lang="es-ES" sz="2400" dirty="0"/>
              <a:t>de los “bienes”</a:t>
            </a:r>
          </a:p>
          <a:p>
            <a:pPr marL="0" indent="0">
              <a:buNone/>
            </a:pPr>
            <a:r>
              <a:rPr lang="es-ES" sz="2400" dirty="0" smtClean="0"/>
              <a:t>- Aplicación socio-cultural </a:t>
            </a:r>
            <a:r>
              <a:rPr lang="es-ES" sz="2400" dirty="0"/>
              <a:t>del nuevo “derecho natural</a:t>
            </a:r>
            <a:r>
              <a:rPr lang="es-ES" sz="2400" dirty="0" smtClean="0"/>
              <a:t>”</a:t>
            </a:r>
            <a:endParaRPr lang="es-ES" sz="2400" dirty="0"/>
          </a:p>
          <a:p>
            <a:endParaRPr lang="es-ES" dirty="0"/>
          </a:p>
        </p:txBody>
      </p:sp>
      <p:pic>
        <p:nvPicPr>
          <p:cNvPr id="5" name="Marcador de contenido 4" descr="convento-de-san-esteban-dominicos.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a:xfrm>
            <a:off x="4283968" y="1268760"/>
            <a:ext cx="4104456" cy="4680520"/>
          </a:xfrm>
        </p:spPr>
      </p:pic>
    </p:spTree>
    <p:extLst>
      <p:ext uri="{BB962C8B-B14F-4D97-AF65-F5344CB8AC3E}">
        <p14:creationId xmlns:p14="http://schemas.microsoft.com/office/powerpoint/2010/main" val="37815997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smtClean="0"/>
              <a:t>1.4.- Giro hermenéutico y horizonte</a:t>
            </a:r>
            <a:r>
              <a:rPr lang="es-ES" sz="2800" baseline="0" dirty="0" smtClean="0"/>
              <a:t> de personalización</a:t>
            </a:r>
            <a:r>
              <a:rPr lang="es-ES" sz="2800" dirty="0" smtClean="0"/>
              <a:t> </a:t>
            </a:r>
            <a:endParaRPr lang="es-ES" sz="2800" dirty="0"/>
          </a:p>
        </p:txBody>
      </p:sp>
      <p:sp>
        <p:nvSpPr>
          <p:cNvPr id="3" name="Marcador de contenido 2"/>
          <p:cNvSpPr>
            <a:spLocks noGrp="1"/>
          </p:cNvSpPr>
          <p:nvPr>
            <p:ph sz="half" idx="1"/>
          </p:nvPr>
        </p:nvSpPr>
        <p:spPr>
          <a:xfrm>
            <a:off x="3059832" y="1340768"/>
            <a:ext cx="5688632" cy="5256584"/>
          </a:xfrm>
        </p:spPr>
        <p:txBody>
          <a:bodyPr>
            <a:normAutofit fontScale="62500" lnSpcReduction="20000"/>
          </a:bodyPr>
          <a:lstStyle/>
          <a:p>
            <a:pPr marL="0" indent="0">
              <a:buNone/>
            </a:pPr>
            <a:r>
              <a:rPr lang="es-ES" dirty="0"/>
              <a:t>“La creciente tendencia a la </a:t>
            </a:r>
            <a:r>
              <a:rPr lang="es-ES" dirty="0" err="1"/>
              <a:t>economización</a:t>
            </a:r>
            <a:r>
              <a:rPr lang="es-ES" dirty="0"/>
              <a:t> de todos los ámbitos de la vida ha instaurado la figura del </a:t>
            </a:r>
            <a:r>
              <a:rPr lang="es-ES" b="1" dirty="0"/>
              <a:t>homo </a:t>
            </a:r>
            <a:r>
              <a:rPr lang="es-ES" b="1" dirty="0" err="1"/>
              <a:t>oeconomicus</a:t>
            </a:r>
            <a:r>
              <a:rPr lang="es-ES" dirty="0"/>
              <a:t>, en el sentido de </a:t>
            </a:r>
            <a:r>
              <a:rPr lang="es-ES" b="1" dirty="0"/>
              <a:t>homo </a:t>
            </a:r>
            <a:r>
              <a:rPr lang="es-ES" b="1" dirty="0" err="1"/>
              <a:t>chrematisticus</a:t>
            </a:r>
            <a:r>
              <a:rPr lang="es-ES" dirty="0"/>
              <a:t>: el ser humano como agente económico interpreta toda la realidad desde la perspectiva de “coste-beneficio”. ¡No hay nada gratis¡” JC, HEE,</a:t>
            </a:r>
            <a:r>
              <a:rPr lang="es-ES" dirty="0" smtClean="0"/>
              <a:t>120</a:t>
            </a:r>
            <a:endParaRPr lang="es-ES" dirty="0" smtClean="0"/>
          </a:p>
          <a:p>
            <a:pPr marL="0" indent="0">
              <a:buNone/>
            </a:pPr>
            <a:r>
              <a:rPr lang="es-ES" sz="3200" b="1" dirty="0" smtClean="0"/>
              <a:t>I.- Transformaciones </a:t>
            </a:r>
            <a:r>
              <a:rPr lang="es-ES" sz="3200" b="1" dirty="0" smtClean="0"/>
              <a:t>de la “Economía” </a:t>
            </a:r>
            <a:r>
              <a:rPr lang="es-ES" sz="3200" b="1" dirty="0" smtClean="0"/>
              <a:t>en CCSS</a:t>
            </a:r>
            <a:endParaRPr lang="es-ES" sz="3200" dirty="0" smtClean="0"/>
          </a:p>
          <a:p>
            <a:pPr>
              <a:buFont typeface="Wingdings" charset="0"/>
              <a:buChar char="à"/>
            </a:pPr>
            <a:r>
              <a:rPr lang="es-ES" sz="3200" dirty="0" smtClean="0"/>
              <a:t>Del positivismo del “agente” al naturalismo del bienestar. Cálculo utilidades. </a:t>
            </a:r>
          </a:p>
          <a:p>
            <a:pPr>
              <a:buFont typeface="Wingdings" charset="0"/>
              <a:buChar char="à"/>
            </a:pPr>
            <a:r>
              <a:rPr lang="es-ES" sz="3200" dirty="0" smtClean="0"/>
              <a:t>De la abstracción individualista (teoría de juegos) a la Economía institucional y “política”. Utilitarismo y Valor.</a:t>
            </a:r>
          </a:p>
          <a:p>
            <a:pPr>
              <a:buFont typeface="Wingdings" charset="0"/>
              <a:buChar char="à"/>
            </a:pPr>
            <a:r>
              <a:rPr lang="es-ES" sz="3200" dirty="0" smtClean="0"/>
              <a:t>Del agente económico al agente socio-político-histórico: capacidades, comunidades, capacitaciones.  </a:t>
            </a:r>
          </a:p>
          <a:p>
            <a:pPr>
              <a:buFont typeface="Wingdings" charset="0"/>
              <a:buChar char="à"/>
            </a:pPr>
            <a:r>
              <a:rPr lang="es-ES" sz="3200" dirty="0" smtClean="0"/>
              <a:t>Actividad económica afectada imaginativamente por la temporalidad (labor) y la historicidad (sostenibilidad generaciones) </a:t>
            </a:r>
          </a:p>
          <a:p>
            <a:pPr marL="0" indent="0">
              <a:buNone/>
            </a:pPr>
            <a:r>
              <a:rPr lang="es-ES" sz="3200" b="1" dirty="0" smtClean="0"/>
              <a:t>II.- El valor/precio de la verdad, la gracia y el don</a:t>
            </a:r>
            <a:endParaRPr lang="es-ES" sz="3200" b="1" dirty="0" smtClean="0"/>
          </a:p>
          <a:p>
            <a:pPr marL="0" indent="0">
              <a:buNone/>
            </a:pPr>
            <a:endParaRPr lang="es-ES" dirty="0" smtClean="0"/>
          </a:p>
          <a:p>
            <a:pPr marL="0" indent="0">
              <a:buNone/>
            </a:pPr>
            <a:endParaRPr lang="es-ES" dirty="0"/>
          </a:p>
        </p:txBody>
      </p:sp>
      <p:pic>
        <p:nvPicPr>
          <p:cNvPr id="5" name="Imagen 4" descr="48484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20" y="1384672"/>
            <a:ext cx="2278237" cy="2548384"/>
          </a:xfrm>
          <a:prstGeom prst="rect">
            <a:avLst/>
          </a:prstGeom>
        </p:spPr>
      </p:pic>
    </p:spTree>
    <p:extLst>
      <p:ext uri="{BB962C8B-B14F-4D97-AF65-F5344CB8AC3E}">
        <p14:creationId xmlns:p14="http://schemas.microsoft.com/office/powerpoint/2010/main" val="1501193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smtClean="0"/>
              <a:t>1.5.- Giro antropológico y horizonte de comunión </a:t>
            </a:r>
            <a:endParaRPr lang="es-ES" sz="2800" dirty="0"/>
          </a:p>
        </p:txBody>
      </p:sp>
      <p:sp>
        <p:nvSpPr>
          <p:cNvPr id="3" name="Marcador de contenido 2"/>
          <p:cNvSpPr>
            <a:spLocks noGrp="1"/>
          </p:cNvSpPr>
          <p:nvPr>
            <p:ph sz="half" idx="1"/>
          </p:nvPr>
        </p:nvSpPr>
        <p:spPr>
          <a:xfrm>
            <a:off x="605408" y="3933056"/>
            <a:ext cx="4038600" cy="2232248"/>
          </a:xfrm>
        </p:spPr>
        <p:txBody>
          <a:bodyPr>
            <a:normAutofit fontScale="40000" lnSpcReduction="20000"/>
          </a:bodyPr>
          <a:lstStyle/>
          <a:p>
            <a:pPr marL="0" indent="0">
              <a:buNone/>
            </a:pPr>
            <a:r>
              <a:rPr lang="es-ES_tradnl" dirty="0" smtClean="0"/>
              <a:t>“</a:t>
            </a:r>
            <a:r>
              <a:rPr lang="es-ES_tradnl" sz="5000" dirty="0" smtClean="0"/>
              <a:t>En </a:t>
            </a:r>
            <a:r>
              <a:rPr lang="es-ES_tradnl" sz="5000" dirty="0"/>
              <a:t>el ámbito de la economía política se está sintiendo desde hace algún tiempo la necesidad de dar cabida a un </a:t>
            </a:r>
            <a:r>
              <a:rPr lang="es-ES_tradnl" sz="5000" b="1" dirty="0"/>
              <a:t>nuevo paradigma hermenéutico </a:t>
            </a:r>
            <a:r>
              <a:rPr lang="es-ES_tradnl" sz="5000" dirty="0"/>
              <a:t>–el relacional- capaz de superar las aporías de los paradigmas holista e individualista…. “ (PEBC, 59) </a:t>
            </a:r>
          </a:p>
        </p:txBody>
      </p:sp>
      <p:sp>
        <p:nvSpPr>
          <p:cNvPr id="5" name="Marcador de contenido 4"/>
          <p:cNvSpPr>
            <a:spLocks noGrp="1"/>
          </p:cNvSpPr>
          <p:nvPr>
            <p:ph sz="half" idx="2"/>
          </p:nvPr>
        </p:nvSpPr>
        <p:spPr>
          <a:xfrm>
            <a:off x="4648200" y="1412776"/>
            <a:ext cx="4038600" cy="4525963"/>
          </a:xfrm>
        </p:spPr>
        <p:txBody>
          <a:bodyPr>
            <a:normAutofit fontScale="40000" lnSpcReduction="20000"/>
          </a:bodyPr>
          <a:lstStyle/>
          <a:p>
            <a:pPr marL="0" indent="0">
              <a:buNone/>
            </a:pPr>
            <a:r>
              <a:rPr lang="es-ES_tradnl" sz="5000" dirty="0"/>
              <a:t>“Solo </a:t>
            </a:r>
            <a:r>
              <a:rPr lang="es-ES_tradnl" sz="5000" b="1" dirty="0"/>
              <a:t>dando un paso atrás </a:t>
            </a:r>
            <a:r>
              <a:rPr lang="es-ES_tradnl" sz="5000" b="1" dirty="0" smtClean="0"/>
              <a:t>(¿?) </a:t>
            </a:r>
            <a:r>
              <a:rPr lang="es-ES_tradnl" sz="5000" dirty="0" smtClean="0"/>
              <a:t>desde </a:t>
            </a:r>
            <a:r>
              <a:rPr lang="es-ES_tradnl" sz="5000" dirty="0"/>
              <a:t>el individualismo –aun sin repudiar sus adquisiciones, la primera de las cuales consiste en sustraer al sujeto del dominio de la comunidad- la ciencia económica podrá abrirse a la </a:t>
            </a:r>
            <a:r>
              <a:rPr lang="es-ES_tradnl" sz="5000" dirty="0" err="1"/>
              <a:t>relacionalidad</a:t>
            </a:r>
            <a:r>
              <a:rPr lang="es-ES_tradnl" sz="5000" dirty="0"/>
              <a:t>, aumentando así sus valores explicativo y normativo. Para evitar equívocos, téngase en cuenta que </a:t>
            </a:r>
            <a:r>
              <a:rPr lang="es-ES_tradnl" sz="5000" b="1" dirty="0"/>
              <a:t>la </a:t>
            </a:r>
            <a:r>
              <a:rPr lang="es-ES_tradnl" sz="5000" b="1" dirty="0" err="1"/>
              <a:t>relacionalidad</a:t>
            </a:r>
            <a:r>
              <a:rPr lang="es-ES_tradnl" sz="5000" b="1" dirty="0"/>
              <a:t> </a:t>
            </a:r>
            <a:r>
              <a:rPr lang="es-ES_tradnl" sz="5000" dirty="0"/>
              <a:t>a la que apelo no a es la del intercambio, sino la de </a:t>
            </a:r>
            <a:r>
              <a:rPr lang="es-ES_tradnl" sz="5000" b="1" dirty="0"/>
              <a:t>la reciprocidad</a:t>
            </a:r>
            <a:r>
              <a:rPr lang="es-ES_tradnl" sz="5000" dirty="0"/>
              <a:t>. La primera es instrumental… en cambio, la reciprocidad, como sugiere </a:t>
            </a:r>
            <a:r>
              <a:rPr lang="es-ES_tradnl" sz="5000" dirty="0" err="1"/>
              <a:t>Buber</a:t>
            </a:r>
            <a:r>
              <a:rPr lang="es-ES_tradnl" sz="5000" dirty="0"/>
              <a:t>, considera la potencia del “entre”, y en economía se expresa en la noción de bien relacional.” (PEBC, 61</a:t>
            </a:r>
            <a:r>
              <a:rPr lang="es-ES_tradnl" sz="4200" dirty="0"/>
              <a:t>) </a:t>
            </a:r>
            <a:endParaRPr lang="es-ES" sz="4200" dirty="0"/>
          </a:p>
          <a:p>
            <a:endParaRPr lang="es-ES" dirty="0"/>
          </a:p>
        </p:txBody>
      </p:sp>
      <p:pic>
        <p:nvPicPr>
          <p:cNvPr id="4" name="Imagen 3" descr="imgres-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92" y="1556792"/>
            <a:ext cx="3911600" cy="2082800"/>
          </a:xfrm>
          <a:prstGeom prst="rect">
            <a:avLst/>
          </a:prstGeom>
        </p:spPr>
      </p:pic>
    </p:spTree>
    <p:extLst>
      <p:ext uri="{BB962C8B-B14F-4D97-AF65-F5344CB8AC3E}">
        <p14:creationId xmlns:p14="http://schemas.microsoft.com/office/powerpoint/2010/main" val="2538727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smtClean="0"/>
              <a:t>2.1.- La </a:t>
            </a:r>
            <a:r>
              <a:rPr lang="es-ES" sz="2800" dirty="0" err="1" smtClean="0"/>
              <a:t>fetichización</a:t>
            </a:r>
            <a:r>
              <a:rPr lang="es-ES" sz="2800" dirty="0" smtClean="0"/>
              <a:t> del (un) sistema económico  </a:t>
            </a:r>
            <a:endParaRPr lang="es-ES" sz="2800" dirty="0"/>
          </a:p>
        </p:txBody>
      </p:sp>
      <p:sp>
        <p:nvSpPr>
          <p:cNvPr id="3" name="Marcador de contenido 2"/>
          <p:cNvSpPr>
            <a:spLocks noGrp="1"/>
          </p:cNvSpPr>
          <p:nvPr>
            <p:ph sz="half" idx="1"/>
          </p:nvPr>
        </p:nvSpPr>
        <p:spPr>
          <a:xfrm>
            <a:off x="3707904" y="1484784"/>
            <a:ext cx="4968552" cy="4752528"/>
          </a:xfrm>
        </p:spPr>
        <p:txBody>
          <a:bodyPr>
            <a:normAutofit fontScale="55000" lnSpcReduction="20000"/>
          </a:bodyPr>
          <a:lstStyle/>
          <a:p>
            <a:pPr marL="0" indent="0">
              <a:buNone/>
            </a:pPr>
            <a:r>
              <a:rPr lang="es-ES_tradnl" sz="3600" dirty="0" smtClean="0"/>
              <a:t>Entre la </a:t>
            </a:r>
            <a:r>
              <a:rPr lang="es-ES_tradnl" sz="3600" dirty="0" err="1" smtClean="0"/>
              <a:t>fetichización</a:t>
            </a:r>
            <a:r>
              <a:rPr lang="es-ES_tradnl" sz="3600" dirty="0" smtClean="0"/>
              <a:t> (LA racionalidad, EL sistema), la demonización y la simplificación (reducción a una abstracta economía de mercado)</a:t>
            </a:r>
          </a:p>
          <a:p>
            <a:pPr marL="0" indent="0">
              <a:buNone/>
            </a:pPr>
            <a:endParaRPr lang="es-ES_tradnl" sz="3600" dirty="0" smtClean="0"/>
          </a:p>
          <a:p>
            <a:pPr marL="0" indent="0">
              <a:buNone/>
            </a:pPr>
            <a:r>
              <a:rPr lang="es-ES_tradnl" sz="3600" dirty="0" smtClean="0">
                <a:sym typeface="Wingdings"/>
              </a:rPr>
              <a:t> </a:t>
            </a:r>
            <a:r>
              <a:rPr lang="es-ES_tradnl" sz="3600" dirty="0" smtClean="0"/>
              <a:t>“</a:t>
            </a:r>
            <a:r>
              <a:rPr lang="es-ES_tradnl" sz="3600" dirty="0"/>
              <a:t>…. semánticamente sospechoso, uno de los cuatro jinetes del apocalipsis, caricaturizado en el “homo </a:t>
            </a:r>
            <a:r>
              <a:rPr lang="es-ES_tradnl" sz="3600" dirty="0" err="1"/>
              <a:t>oeconomicus</a:t>
            </a:r>
            <a:r>
              <a:rPr lang="es-ES_tradnl" sz="3600" dirty="0"/>
              <a:t>”, promotor del egoísmo, se basa en la insolidaridad, atiende en exclusiva la economía y deja aparte otros aspectos de la vida social…” </a:t>
            </a:r>
            <a:r>
              <a:rPr lang="es-ES_tradnl" sz="3600" dirty="0" smtClean="0"/>
              <a:t>(77)</a:t>
            </a:r>
            <a:endParaRPr lang="es-ES_tradnl" sz="3600" dirty="0"/>
          </a:p>
          <a:p>
            <a:pPr marL="0" indent="0">
              <a:buNone/>
            </a:pPr>
            <a:r>
              <a:rPr lang="es-ES_tradnl" sz="3600" dirty="0" smtClean="0">
                <a:sym typeface="Wingdings"/>
              </a:rPr>
              <a:t></a:t>
            </a:r>
            <a:r>
              <a:rPr lang="es-ES_tradnl" sz="3600" dirty="0" smtClean="0"/>
              <a:t>“</a:t>
            </a:r>
            <a:r>
              <a:rPr lang="es-ES_tradnl" sz="3600" dirty="0"/>
              <a:t>No es homogéneo: anárquico, de casino, de concertación, </a:t>
            </a:r>
            <a:r>
              <a:rPr lang="es-ES_tradnl" sz="3600" dirty="0" err="1"/>
              <a:t>financiarizado</a:t>
            </a:r>
            <a:r>
              <a:rPr lang="es-ES_tradnl" sz="3600" dirty="0"/>
              <a:t>, global, industrial, mercantil</a:t>
            </a:r>
            <a:r>
              <a:rPr lang="es-ES_tradnl" sz="3600" dirty="0" smtClean="0"/>
              <a:t>…hoy tenemos que referirnos al  </a:t>
            </a:r>
            <a:r>
              <a:rPr lang="es-ES_tradnl" sz="3600" dirty="0"/>
              <a:t>Capitalismo Gerencial Cooperativo de la escuela de Friburgo, Economía </a:t>
            </a:r>
            <a:r>
              <a:rPr lang="es-ES_tradnl" sz="3600" b="1" dirty="0"/>
              <a:t>social</a:t>
            </a:r>
            <a:r>
              <a:rPr lang="es-ES_tradnl" sz="3600" dirty="0"/>
              <a:t> de Mercado.” </a:t>
            </a:r>
            <a:r>
              <a:rPr lang="es-ES_tradnl" sz="3600" dirty="0" smtClean="0"/>
              <a:t>(78</a:t>
            </a:r>
            <a:r>
              <a:rPr lang="es-ES_tradnl" sz="3600" dirty="0"/>
              <a:t>)</a:t>
            </a:r>
          </a:p>
          <a:p>
            <a:pPr marL="0" indent="0">
              <a:buNone/>
            </a:pPr>
            <a:endParaRPr lang="es-ES" dirty="0"/>
          </a:p>
        </p:txBody>
      </p:sp>
      <p:pic>
        <p:nvPicPr>
          <p:cNvPr id="5" name="Marcador de contenido 4" descr="20190813_075409.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77" r="-533"/>
          <a:stretch/>
        </p:blipFill>
        <p:spPr>
          <a:xfrm>
            <a:off x="683372" y="1484784"/>
            <a:ext cx="2880516" cy="4525963"/>
          </a:xfrm>
        </p:spPr>
      </p:pic>
    </p:spTree>
    <p:extLst>
      <p:ext uri="{BB962C8B-B14F-4D97-AF65-F5344CB8AC3E}">
        <p14:creationId xmlns:p14="http://schemas.microsoft.com/office/powerpoint/2010/main" val="34510493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t>2.2.- Max Weber y el “espíritu” del capitalismo </a:t>
            </a:r>
            <a:endParaRPr lang="es-ES" sz="2800" dirty="0"/>
          </a:p>
        </p:txBody>
      </p:sp>
      <p:pic>
        <p:nvPicPr>
          <p:cNvPr id="6" name="Marcador de contenido 5" descr="mm.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067" r="8067"/>
          <a:stretch/>
        </p:blipFill>
        <p:spPr>
          <a:xfrm>
            <a:off x="825951" y="1484784"/>
            <a:ext cx="3386009" cy="3744441"/>
          </a:xfrm>
        </p:spPr>
      </p:pic>
      <p:sp>
        <p:nvSpPr>
          <p:cNvPr id="5" name="Marcador de contenido 4"/>
          <p:cNvSpPr>
            <a:spLocks noGrp="1"/>
          </p:cNvSpPr>
          <p:nvPr>
            <p:ph sz="half" idx="2"/>
          </p:nvPr>
        </p:nvSpPr>
        <p:spPr>
          <a:xfrm>
            <a:off x="4417640" y="1412776"/>
            <a:ext cx="4402832" cy="4741987"/>
          </a:xfrm>
        </p:spPr>
        <p:txBody>
          <a:bodyPr>
            <a:noAutofit/>
          </a:bodyPr>
          <a:lstStyle/>
          <a:p>
            <a:pPr marL="0" indent="0">
              <a:buNone/>
            </a:pPr>
            <a:r>
              <a:rPr lang="es-ES" sz="2000" dirty="0" smtClean="0"/>
              <a:t>Sin comprender las motivaciones antropológicas últimas no es explicable la actividad económica: economía y espiritualidad (es), confesión (es)</a:t>
            </a:r>
          </a:p>
          <a:p>
            <a:pPr marL="0" indent="0">
              <a:buNone/>
            </a:pPr>
            <a:r>
              <a:rPr lang="es-ES" sz="2000" dirty="0" smtClean="0">
                <a:sym typeface="Wingdings"/>
              </a:rPr>
              <a:t></a:t>
            </a:r>
            <a:r>
              <a:rPr lang="es-ES" sz="2000" dirty="0" err="1" smtClean="0"/>
              <a:t>Inmanentización</a:t>
            </a:r>
            <a:r>
              <a:rPr lang="es-ES" sz="2000" dirty="0" smtClean="0"/>
              <a:t> del conocimiento, mercantilización, e Individuación.</a:t>
            </a:r>
          </a:p>
          <a:p>
            <a:pPr marL="0" indent="0">
              <a:buNone/>
            </a:pPr>
            <a:r>
              <a:rPr lang="es-ES" sz="2000" dirty="0" smtClean="0">
                <a:sym typeface="Wingdings"/>
              </a:rPr>
              <a:t> </a:t>
            </a:r>
            <a:r>
              <a:rPr lang="es-ES" sz="2000" dirty="0" err="1" smtClean="0"/>
              <a:t>Grocio</a:t>
            </a:r>
            <a:r>
              <a:rPr lang="es-ES" sz="2000" dirty="0" smtClean="0"/>
              <a:t>: </a:t>
            </a:r>
            <a:r>
              <a:rPr lang="es-ES" sz="2000" dirty="0" err="1" smtClean="0"/>
              <a:t>Cuius</a:t>
            </a:r>
            <a:r>
              <a:rPr lang="es-ES" sz="2000" dirty="0" smtClean="0"/>
              <a:t> </a:t>
            </a:r>
            <a:r>
              <a:rPr lang="es-ES" sz="2000" dirty="0" err="1" smtClean="0"/>
              <a:t>regius</a:t>
            </a:r>
            <a:r>
              <a:rPr lang="es-ES" sz="2000" dirty="0" smtClean="0"/>
              <a:t> </a:t>
            </a:r>
            <a:r>
              <a:rPr lang="es-ES" sz="2000" dirty="0" err="1" smtClean="0"/>
              <a:t>eius</a:t>
            </a:r>
            <a:r>
              <a:rPr lang="es-ES" sz="2000" dirty="0" smtClean="0"/>
              <a:t> </a:t>
            </a:r>
            <a:r>
              <a:rPr lang="es-ES" sz="2000" dirty="0" err="1" smtClean="0"/>
              <a:t>religio</a:t>
            </a:r>
            <a:r>
              <a:rPr lang="es-ES" sz="2000" dirty="0" smtClean="0"/>
              <a:t>. Nacionalismo.</a:t>
            </a:r>
          </a:p>
          <a:p>
            <a:pPr marL="0" indent="0">
              <a:buNone/>
            </a:pPr>
            <a:r>
              <a:rPr lang="es-ES" sz="2000" dirty="0" smtClean="0">
                <a:sym typeface="Wingdings"/>
              </a:rPr>
              <a:t> </a:t>
            </a:r>
            <a:r>
              <a:rPr lang="es-ES" sz="2000" dirty="0" smtClean="0"/>
              <a:t>De antropología “teórica” a antropología “práctica”</a:t>
            </a:r>
          </a:p>
          <a:p>
            <a:pPr marL="0" indent="0">
              <a:buNone/>
            </a:pPr>
            <a:r>
              <a:rPr lang="es-ES" sz="2000" dirty="0" smtClean="0">
                <a:sym typeface="Wingdings"/>
              </a:rPr>
              <a:t> </a:t>
            </a:r>
            <a:r>
              <a:rPr lang="es-ES" sz="2000" dirty="0" smtClean="0"/>
              <a:t>Disposiciones morales, vocación y profesión</a:t>
            </a:r>
          </a:p>
          <a:p>
            <a:pPr marL="0" indent="0">
              <a:buNone/>
            </a:pPr>
            <a:r>
              <a:rPr lang="es-ES" sz="2000" dirty="0" smtClean="0">
                <a:sym typeface="Wingdings"/>
              </a:rPr>
              <a:t> </a:t>
            </a:r>
            <a:r>
              <a:rPr lang="es-ES" sz="2000" dirty="0" smtClean="0"/>
              <a:t>Racionalidad ascética y cálculo </a:t>
            </a:r>
            <a:r>
              <a:rPr lang="es-ES" sz="2000" dirty="0" smtClean="0"/>
              <a:t>racional de cantidades  </a:t>
            </a:r>
            <a:endParaRPr lang="es-ES" sz="2000" dirty="0" smtClean="0"/>
          </a:p>
        </p:txBody>
      </p:sp>
    </p:spTree>
    <p:extLst>
      <p:ext uri="{BB962C8B-B14F-4D97-AF65-F5344CB8AC3E}">
        <p14:creationId xmlns:p14="http://schemas.microsoft.com/office/powerpoint/2010/main" val="41656171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5742</TotalTime>
  <Words>2715</Words>
  <Application>Microsoft Macintosh PowerPoint</Application>
  <PresentationFormat>Presentación en pantalla (4:3)</PresentationFormat>
  <Paragraphs>148</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Índice:  I.- Introducción  II.- La antropología del Capitalismo   III.- La antropología de la Economía Civil  IV.- Tradiciones de personalización  V.- Algunas cuestiones pendientes  </vt:lpstr>
      <vt:lpstr>1.1.- El horizonte del Humanismo y la justicia social</vt:lpstr>
      <vt:lpstr>1.2.- La aplicación cristiana del humanismo (I)</vt:lpstr>
      <vt:lpstr>1.3.- La aplicación cristiana del humanismo (II)</vt:lpstr>
      <vt:lpstr>1.4.- Giro hermenéutico y horizonte de personalización </vt:lpstr>
      <vt:lpstr>1.5.- Giro antropológico y horizonte de comunión </vt:lpstr>
      <vt:lpstr>2.1.- La fetichización del (un) sistema económico  </vt:lpstr>
      <vt:lpstr>2.2.- Max Weber y el “espíritu” del capitalismo </vt:lpstr>
      <vt:lpstr>2.3.- Adam Smith: un saber de sentimientos morales</vt:lpstr>
      <vt:lpstr>2.4.- Del egoísmo natural al egoísmo racional </vt:lpstr>
      <vt:lpstr>2.5.- Ética “indolora” y equilibrio reflexivo para una justicia “social”</vt:lpstr>
      <vt:lpstr>2.6.- La corrosión del carácter y la vergüenza de ser dependientes</vt:lpstr>
      <vt:lpstr>2.7.- Atomismo, desvinculación y denostación de lo viejo </vt:lpstr>
      <vt:lpstr>2.8.- Las contradicciones “culturales” del capitalismo</vt:lpstr>
      <vt:lpstr>3.1.- Desde la reconstrucción del Humanismo cívico</vt:lpstr>
      <vt:lpstr>3.2.- El aplicación del personalismo comunitario</vt:lpstr>
      <vt:lpstr>3.3.- Antropología relacional y sociedad civil</vt:lpstr>
      <vt:lpstr>3.4.- Expectativa mutua de reciprocidad</vt:lpstr>
      <vt:lpstr>3.5.- Confianza personal y confianza institucional</vt:lpstr>
      <vt:lpstr>3.6.- La fecundidad de una economía posconvencional</vt:lpstr>
      <vt:lpstr>4.1.- Tradiciones de personalización (I): vinculación (religación) y obligación (valor incondicional) </vt:lpstr>
      <vt:lpstr>4.2.- Tradiciones de personalización (II)</vt:lpstr>
      <vt:lpstr>V.- Algunas cuestiones pendientes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García Martínez</dc:creator>
  <cp:lastModifiedBy>Agustín Domingo Moratalla</cp:lastModifiedBy>
  <cp:revision>143</cp:revision>
  <cp:lastPrinted>2019-08-15T07:50:50Z</cp:lastPrinted>
  <dcterms:modified xsi:type="dcterms:W3CDTF">2019-08-15T08:29:27Z</dcterms:modified>
</cp:coreProperties>
</file>