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5" r:id="rId3"/>
    <p:sldId id="296" r:id="rId4"/>
    <p:sldId id="297" r:id="rId5"/>
    <p:sldId id="257" r:id="rId6"/>
    <p:sldId id="258" r:id="rId7"/>
    <p:sldId id="259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8" r:id="rId20"/>
    <p:sldId id="275" r:id="rId21"/>
    <p:sldId id="276" r:id="rId22"/>
    <p:sldId id="289" r:id="rId23"/>
    <p:sldId id="277" r:id="rId24"/>
    <p:sldId id="278" r:id="rId25"/>
    <p:sldId id="279" r:id="rId26"/>
    <p:sldId id="280" r:id="rId27"/>
    <p:sldId id="281" r:id="rId28"/>
    <p:sldId id="290" r:id="rId29"/>
    <p:sldId id="291" r:id="rId30"/>
    <p:sldId id="282" r:id="rId31"/>
    <p:sldId id="294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92200" y="2404534"/>
            <a:ext cx="8181803" cy="1646302"/>
          </a:xfrm>
        </p:spPr>
        <p:txBody>
          <a:bodyPr>
            <a:normAutofit fontScale="90000"/>
          </a:bodyPr>
          <a:lstStyle/>
          <a:p>
            <a:r>
              <a:rPr lang="es-CL" dirty="0"/>
              <a:t>Experiencia Pastoral Seminario Ecología Integral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s-CL" dirty="0"/>
              <a:t>Orden de Hermanos Menores – OFM</a:t>
            </a:r>
          </a:p>
          <a:p>
            <a:pPr>
              <a:spcBef>
                <a:spcPts val="0"/>
              </a:spcBef>
            </a:pPr>
            <a:r>
              <a:rPr lang="es-CL" dirty="0"/>
              <a:t>Oficina de Justicia, Paz e Integridad de la Creación</a:t>
            </a:r>
          </a:p>
        </p:txBody>
      </p:sp>
    </p:spTree>
    <p:extLst>
      <p:ext uri="{BB962C8B-B14F-4D97-AF65-F5344CB8AC3E}">
        <p14:creationId xmlns:p14="http://schemas.microsoft.com/office/powerpoint/2010/main" val="67972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885282" y="251880"/>
            <a:ext cx="8428364" cy="6292082"/>
            <a:chOff x="885282" y="251880"/>
            <a:chExt cx="8428364" cy="629208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5282" y="3535589"/>
              <a:ext cx="4011164" cy="3008373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2482" y="3535588"/>
              <a:ext cx="4011164" cy="3008373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5282" y="251881"/>
              <a:ext cx="4011164" cy="300837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2482" y="251880"/>
              <a:ext cx="4011164" cy="3008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0126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7723" b="7902"/>
          <a:stretch/>
        </p:blipFill>
        <p:spPr>
          <a:xfrm>
            <a:off x="6095999" y="10"/>
            <a:ext cx="6095999" cy="68579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0751" r="22582"/>
          <a:stretch/>
        </p:blipFill>
        <p:spPr>
          <a:xfrm>
            <a:off x="20" y="10"/>
            <a:ext cx="609597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17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23501" b="14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38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91" r="15719" b="1880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63887" y="1678665"/>
            <a:ext cx="4532810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3800" b="1" dirty="0"/>
              <a:t>PEREGRINACIÓN LATINOAMERICANA </a:t>
            </a:r>
            <a:r>
              <a:rPr lang="en-US" sz="3800" b="1" i="1" dirty="0"/>
              <a:t>LAUDATO SI’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462879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617" y="480060"/>
            <a:ext cx="8365785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9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8" b="13458"/>
          <a:stretch/>
        </p:blipFill>
        <p:spPr>
          <a:xfrm>
            <a:off x="584713" y="3882595"/>
            <a:ext cx="2720960" cy="266627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2"/>
          <a:stretch/>
        </p:blipFill>
        <p:spPr>
          <a:xfrm>
            <a:off x="5460995" y="214649"/>
            <a:ext cx="3071083" cy="357937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3" y="214650"/>
            <a:ext cx="4772505" cy="357937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13"/>
          <a:stretch/>
        </p:blipFill>
        <p:spPr>
          <a:xfrm>
            <a:off x="5460995" y="3882595"/>
            <a:ext cx="3071083" cy="266627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10" y="3882597"/>
            <a:ext cx="1999708" cy="266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52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7" y="328473"/>
            <a:ext cx="3959791" cy="59304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38" y="3383176"/>
            <a:ext cx="4302710" cy="287571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4"/>
          <a:stretch/>
        </p:blipFill>
        <p:spPr>
          <a:xfrm>
            <a:off x="4579038" y="328473"/>
            <a:ext cx="4302710" cy="289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57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grayscl/>
            <a:extLst/>
          </a:blip>
          <a:srcRect t="9306" r="1" b="4857"/>
          <a:stretch/>
        </p:blipFill>
        <p:spPr>
          <a:xfrm>
            <a:off x="20" y="10"/>
            <a:ext cx="10652740" cy="6857990"/>
          </a:xfrm>
          <a:prstGeom prst="rect">
            <a:avLst/>
          </a:prstGeom>
        </p:spPr>
      </p:pic>
      <p:sp>
        <p:nvSpPr>
          <p:cNvPr id="7" name="Freeform: Shap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6396" y="0"/>
            <a:ext cx="3135444" cy="6858000"/>
          </a:xfrm>
          <a:custGeom>
            <a:avLst/>
            <a:gdLst>
              <a:gd name="connsiteX0" fmla="*/ 0 w 3135444"/>
              <a:gd name="connsiteY0" fmla="*/ 0 h 6858000"/>
              <a:gd name="connsiteX1" fmla="*/ 3135444 w 3135444"/>
              <a:gd name="connsiteY1" fmla="*/ 0 h 6858000"/>
              <a:gd name="connsiteX2" fmla="*/ 3135444 w 3135444"/>
              <a:gd name="connsiteY2" fmla="*/ 6858000 h 6858000"/>
              <a:gd name="connsiteX3" fmla="*/ 915794 w 3135444"/>
              <a:gd name="connsiteY3" fmla="*/ 6858000 h 6858000"/>
              <a:gd name="connsiteX4" fmla="*/ 1527283 w 3135444"/>
              <a:gd name="connsiteY4" fmla="*/ 37265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444" h="6858000">
                <a:moveTo>
                  <a:pt x="0" y="0"/>
                </a:moveTo>
                <a:lnTo>
                  <a:pt x="3135444" y="0"/>
                </a:lnTo>
                <a:lnTo>
                  <a:pt x="3135444" y="6858000"/>
                </a:lnTo>
                <a:lnTo>
                  <a:pt x="915794" y="6858000"/>
                </a:lnTo>
                <a:lnTo>
                  <a:pt x="1527283" y="3726569"/>
                </a:lnTo>
                <a:close/>
              </a:path>
            </a:pathLst>
          </a:custGeom>
          <a:solidFill>
            <a:srgbClr val="FFFFFF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6555" y="0"/>
            <a:ext cx="3135338" cy="6858000"/>
          </a:xfrm>
          <a:custGeom>
            <a:avLst/>
            <a:gdLst>
              <a:gd name="connsiteX0" fmla="*/ 0 w 3135338"/>
              <a:gd name="connsiteY0" fmla="*/ 0 h 6858000"/>
              <a:gd name="connsiteX1" fmla="*/ 3116445 w 3135338"/>
              <a:gd name="connsiteY1" fmla="*/ 0 h 6858000"/>
              <a:gd name="connsiteX2" fmla="*/ 3135338 w 3135338"/>
              <a:gd name="connsiteY2" fmla="*/ 6858000 h 6858000"/>
              <a:gd name="connsiteX3" fmla="*/ 2810656 w 31353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5338" h="6858000">
                <a:moveTo>
                  <a:pt x="0" y="0"/>
                </a:moveTo>
                <a:lnTo>
                  <a:pt x="3116445" y="0"/>
                </a:lnTo>
                <a:lnTo>
                  <a:pt x="3135338" y="6858000"/>
                </a:lnTo>
                <a:lnTo>
                  <a:pt x="2810656" y="685800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72349" y="0"/>
            <a:ext cx="2219651" cy="6858000"/>
          </a:xfrm>
          <a:custGeom>
            <a:avLst/>
            <a:gdLst>
              <a:gd name="connsiteX0" fmla="*/ 1339193 w 2219651"/>
              <a:gd name="connsiteY0" fmla="*/ 0 h 6858000"/>
              <a:gd name="connsiteX1" fmla="*/ 2219651 w 2219651"/>
              <a:gd name="connsiteY1" fmla="*/ 0 h 6858000"/>
              <a:gd name="connsiteX2" fmla="*/ 2219651 w 2219651"/>
              <a:gd name="connsiteY2" fmla="*/ 6858000 h 6858000"/>
              <a:gd name="connsiteX3" fmla="*/ 0 w 22196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9651" h="6858000">
                <a:moveTo>
                  <a:pt x="1339193" y="0"/>
                </a:moveTo>
                <a:lnTo>
                  <a:pt x="2219651" y="0"/>
                </a:lnTo>
                <a:lnTo>
                  <a:pt x="22196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C5A2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08241" y="0"/>
            <a:ext cx="2083757" cy="6858000"/>
          </a:xfrm>
          <a:custGeom>
            <a:avLst/>
            <a:gdLst>
              <a:gd name="connsiteX0" fmla="*/ 0 w 2083757"/>
              <a:gd name="connsiteY0" fmla="*/ 0 h 6858000"/>
              <a:gd name="connsiteX1" fmla="*/ 2083757 w 2083757"/>
              <a:gd name="connsiteY1" fmla="*/ 0 h 6858000"/>
              <a:gd name="connsiteX2" fmla="*/ 2083757 w 2083757"/>
              <a:gd name="connsiteY2" fmla="*/ 6858000 h 6858000"/>
              <a:gd name="connsiteX3" fmla="*/ 1409178 w 20837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3757" h="6858000">
                <a:moveTo>
                  <a:pt x="0" y="0"/>
                </a:moveTo>
                <a:lnTo>
                  <a:pt x="2083757" y="0"/>
                </a:lnTo>
                <a:lnTo>
                  <a:pt x="2083757" y="6858000"/>
                </a:lnTo>
                <a:lnTo>
                  <a:pt x="1409178" y="6858000"/>
                </a:lnTo>
                <a:close/>
              </a:path>
            </a:pathLst>
          </a:custGeom>
          <a:solidFill>
            <a:srgbClr val="4EA248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01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6169" b="88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17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3545" r="15216" b="-1"/>
          <a:stretch/>
        </p:blipFill>
        <p:spPr>
          <a:xfrm>
            <a:off x="643467" y="643467"/>
            <a:ext cx="5291666" cy="55710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6445" r="12316" b="-1"/>
          <a:stretch/>
        </p:blipFill>
        <p:spPr>
          <a:xfrm>
            <a:off x="6256867" y="643467"/>
            <a:ext cx="52916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74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91" r="2" b="13618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80000"/>
              </a:lnSpc>
            </a:pPr>
            <a:r>
              <a:rPr lang="es-CL" sz="4600" dirty="0"/>
              <a:t>Marco de nuestra experiencia </a:t>
            </a:r>
            <a:endParaRPr lang="es-CL" sz="4600" i="1" dirty="0"/>
          </a:p>
        </p:txBody>
      </p:sp>
    </p:spTree>
    <p:extLst>
      <p:ext uri="{BB962C8B-B14F-4D97-AF65-F5344CB8AC3E}">
        <p14:creationId xmlns:p14="http://schemas.microsoft.com/office/powerpoint/2010/main" val="3342445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24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6"/>
            <a:ext cx="12192000" cy="685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24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6"/>
            <a:ext cx="12192000" cy="685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1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33" name="Group 3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4" name="Straight Connector 3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2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863" r="2541" b="9092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3729" y="1678665"/>
            <a:ext cx="4184674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4600" b="1" dirty="0"/>
              <a:t>ESPAÑA:  PROMOVIENDO </a:t>
            </a:r>
            <a:r>
              <a:rPr lang="en-US" sz="4600" b="1" i="1" dirty="0"/>
              <a:t>LAUDATO SI’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3848742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028" y="1728365"/>
            <a:ext cx="6572505" cy="3401270"/>
          </a:xfrm>
          <a:prstGeom prst="rect">
            <a:avLst/>
          </a:prstGeom>
        </p:spPr>
      </p:pic>
      <p:pic>
        <p:nvPicPr>
          <p:cNvPr id="6" name="Imagen 5" descr="Captura de pantalla 2016-10-09 a las 18.22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82442"/>
            <a:ext cx="4010829" cy="509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94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393" y="643467"/>
            <a:ext cx="3732614" cy="557106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535" y="643467"/>
            <a:ext cx="394153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16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96"/>
            <a:ext cx="12192000" cy="667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85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850" y="643466"/>
            <a:ext cx="787430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2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179" y="1066377"/>
            <a:ext cx="3129891" cy="46048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84" y="1066377"/>
            <a:ext cx="3211847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76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028" y="849213"/>
            <a:ext cx="6572505" cy="51595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70" y="643467"/>
            <a:ext cx="373922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54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511" y="804672"/>
            <a:ext cx="4045598" cy="523702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0445" y="609600"/>
            <a:ext cx="3183556" cy="13208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s-ES" sz="2500" b="1"/>
              <a:t>Guía para el Estudio de la </a:t>
            </a:r>
            <a:r>
              <a:rPr lang="es-ES" sz="2500" b="1" i="1" err="1"/>
              <a:t>Laudato</a:t>
            </a:r>
            <a:r>
              <a:rPr lang="es-ES" sz="2500" b="1" i="1"/>
              <a:t> Si’</a:t>
            </a:r>
            <a:r>
              <a:rPr lang="es-ES" sz="2500" b="1"/>
              <a:t> (</a:t>
            </a:r>
            <a:r>
              <a:rPr lang="es-ES" sz="2500" b="1" i="1" err="1"/>
              <a:t>Romans</a:t>
            </a:r>
            <a:r>
              <a:rPr lang="es-ES" sz="2500" b="1"/>
              <a:t> VI)</a:t>
            </a:r>
            <a:endParaRPr lang="es-CL" sz="250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4410" y="2160589"/>
            <a:ext cx="3176589" cy="3880773"/>
          </a:xfrm>
        </p:spPr>
        <p:txBody>
          <a:bodyPr>
            <a:normAutofit/>
          </a:bodyPr>
          <a:lstStyle/>
          <a:p>
            <a:r>
              <a:rPr lang="es-ES" dirty="0"/>
              <a:t>Esta guía se ofrece especialmente a la familia franciscana y a todas aquellas personas con las que trabajamos. El Papa Francisco afirma claramente que san Francisco de Asís es su inspirador no solamente para la encíclica sino para su papado.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50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3"/>
          <p:cNvPicPr>
            <a:picLocks noChangeAspect="1"/>
          </p:cNvPicPr>
          <p:nvPr/>
        </p:nvPicPr>
        <p:blipFill rotWithShape="1">
          <a:blip r:embed="rId2"/>
          <a:srcRect l="4603" r="3852"/>
          <a:stretch/>
        </p:blipFill>
        <p:spPr>
          <a:xfrm>
            <a:off x="4857451" y="2159331"/>
            <a:ext cx="4415050" cy="388236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s-ES" b="1" dirty="0"/>
              <a:t>RECURSOS PARA EL USO PASTORAL</a:t>
            </a:r>
            <a:endParaRPr lang="es-CL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880773"/>
          </a:xfrm>
        </p:spPr>
        <p:txBody>
          <a:bodyPr>
            <a:normAutofit/>
          </a:bodyPr>
          <a:lstStyle/>
          <a:p>
            <a:r>
              <a:rPr lang="es-CL" dirty="0"/>
              <a:t>Serie de 6 videos  (promedio 4 minutos)</a:t>
            </a:r>
          </a:p>
          <a:p>
            <a:r>
              <a:rPr lang="es-CL" dirty="0"/>
              <a:t>6 fichas de trabajo para jóvenes, estudiantes.</a:t>
            </a:r>
          </a:p>
        </p:txBody>
      </p:sp>
    </p:spTree>
    <p:extLst>
      <p:ext uri="{BB962C8B-B14F-4D97-AF65-F5344CB8AC3E}">
        <p14:creationId xmlns:p14="http://schemas.microsoft.com/office/powerpoint/2010/main" val="3265729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464" y="804672"/>
            <a:ext cx="3351693" cy="523702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0445" y="609600"/>
            <a:ext cx="3183556" cy="13208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s-ES" sz="2500" b="1"/>
              <a:t>Libro: “Raíces franciscanas de la </a:t>
            </a:r>
            <a:r>
              <a:rPr lang="es-ES" sz="2500" b="1" err="1"/>
              <a:t>Laudato</a:t>
            </a:r>
            <a:r>
              <a:rPr lang="es-ES" sz="2500" b="1"/>
              <a:t> si’, Martin Carbajo, OFM</a:t>
            </a:r>
            <a:endParaRPr lang="es-CL" sz="250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4410" y="2160589"/>
            <a:ext cx="3176589" cy="3880773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Este libro nos adentra en la visión franciscana de la ecología que, en muchos aspectos, puede considerarse inspiradora de la encíclica </a:t>
            </a:r>
            <a:r>
              <a:rPr lang="es-ES" i="1" dirty="0" err="1"/>
              <a:t>Laudato</a:t>
            </a:r>
            <a:r>
              <a:rPr lang="es-ES" i="1" dirty="0"/>
              <a:t> si'. </a:t>
            </a:r>
            <a:r>
              <a:rPr lang="es-ES" dirty="0"/>
              <a:t>A partir de una visión integral e inclusiva, se analizan los actuales desafíos éticos globales, poniéndolos en relación con la vivencia de Francisco de Asís y con la reflexión filosófico-teológica de la tradición franciscana.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322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733064" y="4248659"/>
            <a:ext cx="4120673" cy="860400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Fr. Jaime Campos, OFM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733064" y="5453295"/>
            <a:ext cx="4394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www.facebook.com</a:t>
            </a:r>
            <a:r>
              <a:rPr lang="es-ES" dirty="0"/>
              <a:t>/</a:t>
            </a:r>
            <a:r>
              <a:rPr lang="es-ES" dirty="0" err="1"/>
              <a:t>ofmjpic</a:t>
            </a:r>
            <a:r>
              <a:rPr lang="es-ES" dirty="0"/>
              <a:t>/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733064" y="4666311"/>
            <a:ext cx="4394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www.ofm.org</a:t>
            </a:r>
            <a:r>
              <a:rPr lang="es-ES" dirty="0"/>
              <a:t>/</a:t>
            </a:r>
            <a:r>
              <a:rPr lang="es-ES" dirty="0" err="1"/>
              <a:t>jpic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733064" y="5083963"/>
            <a:ext cx="2146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pax@ofm.org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440" y="4234732"/>
            <a:ext cx="1539777" cy="1587895"/>
          </a:xfrm>
          <a:prstGeom prst="rect">
            <a:avLst/>
          </a:prstGeom>
        </p:spPr>
      </p:pic>
      <p:sp>
        <p:nvSpPr>
          <p:cNvPr id="14" name="Marcador de texto 2"/>
          <p:cNvSpPr txBox="1">
            <a:spLocks/>
          </p:cNvSpPr>
          <p:nvPr/>
        </p:nvSpPr>
        <p:spPr>
          <a:xfrm>
            <a:off x="1733064" y="1119566"/>
            <a:ext cx="4120673" cy="8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Fr. Vicente Felipe, OFM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733064" y="1537218"/>
            <a:ext cx="501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www.franciscans.cat/organismos/jpic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733063" y="2338129"/>
            <a:ext cx="4394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www.facebook.com/ofmfranciscanos/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625" y="1102364"/>
            <a:ext cx="15240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90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807" y="804672"/>
            <a:ext cx="3679007" cy="523702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0445" y="609600"/>
            <a:ext cx="3183556" cy="13208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s-ES" sz="2500" b="1"/>
              <a:t>Subsidio “El clamor de la Tierra y el grito de los pobres”</a:t>
            </a:r>
            <a:br>
              <a:rPr lang="it-IT" sz="2500"/>
            </a:br>
            <a:endParaRPr lang="es-CL" sz="250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4410" y="2160589"/>
            <a:ext cx="3176589" cy="3880773"/>
          </a:xfrm>
        </p:spPr>
        <p:txBody>
          <a:bodyPr>
            <a:normAutofit/>
          </a:bodyPr>
          <a:lstStyle/>
          <a:p>
            <a:r>
              <a:rPr lang="es-ES" dirty="0"/>
              <a:t>Una exhortación a permanecer abiertos al mundo que nos rodea, para escuchar con atención a todas las criaturas que habitan este pequeño planeta, nuestra casa común.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08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3" name="Group 1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66" t="658" r="4787" b="2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80563" y="1678665"/>
            <a:ext cx="4322237" cy="23721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80000"/>
              </a:lnSpc>
            </a:pPr>
            <a:r>
              <a:rPr lang="es-CL" b="1" dirty="0"/>
              <a:t>LAUDATO SI’, TECHO, TRABAJO Y TIERRA</a:t>
            </a:r>
            <a:br>
              <a:rPr lang="es-CL" sz="2600" dirty="0"/>
            </a:br>
            <a:r>
              <a:rPr lang="es-CL" sz="2600" b="1" i="1" dirty="0"/>
              <a:t>Granja Agroecológica para Migrantes y Refugiados </a:t>
            </a:r>
            <a:br>
              <a:rPr lang="es-CL" sz="2600" b="1" i="1" dirty="0"/>
            </a:br>
            <a:r>
              <a:rPr lang="es-CL" sz="2600" b="1" i="1" dirty="0"/>
              <a:t>México, frontera sur</a:t>
            </a:r>
            <a:br>
              <a:rPr lang="en-US" sz="2600" dirty="0"/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50145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r="13767" b="-1"/>
          <a:stretch/>
        </p:blipFill>
        <p:spPr>
          <a:xfrm>
            <a:off x="643467" y="643467"/>
            <a:ext cx="5291666" cy="55710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" r="26057" b="-1"/>
          <a:stretch/>
        </p:blipFill>
        <p:spPr>
          <a:xfrm>
            <a:off x="6256867" y="643467"/>
            <a:ext cx="52916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6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5" r="3" b="14254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286"/>
          <a:stretch/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59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75" t="9091" r="25389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55777" y="1646993"/>
            <a:ext cx="525126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4600" b="1" dirty="0"/>
              <a:t>CENTRO </a:t>
            </a:r>
            <a:br>
              <a:rPr lang="en-US" sz="4600" b="1" dirty="0"/>
            </a:br>
            <a:r>
              <a:rPr lang="en-US" sz="4600" b="1" dirty="0"/>
              <a:t>“ECO-PASTORAL” INDONESIA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804390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24421" b="5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7337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218</TotalTime>
  <Words>262</Words>
  <Application>Microsoft Office PowerPoint</Application>
  <PresentationFormat>Panorámica</PresentationFormat>
  <Paragraphs>24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Arial</vt:lpstr>
      <vt:lpstr>Trebuchet MS</vt:lpstr>
      <vt:lpstr>Wingdings 3</vt:lpstr>
      <vt:lpstr>Faceta</vt:lpstr>
      <vt:lpstr>Experiencia Pastoral Seminario Ecología Integral</vt:lpstr>
      <vt:lpstr>Marco de nuestra experiencia </vt:lpstr>
      <vt:lpstr>Guía para el Estudio de la Laudato Si’ (Romans VI)</vt:lpstr>
      <vt:lpstr>Subsidio “El clamor de la Tierra y el grito de los pobres” </vt:lpstr>
      <vt:lpstr>LAUDATO SI’, TECHO, TRABAJO Y TIERRA Granja Agroecológica para Migrantes y Refugiados  México, frontera sur </vt:lpstr>
      <vt:lpstr>Presentación de PowerPoint</vt:lpstr>
      <vt:lpstr>Presentación de PowerPoint</vt:lpstr>
      <vt:lpstr>CENTRO  “ECO-PASTORAL” INDONESIA</vt:lpstr>
      <vt:lpstr>Presentación de PowerPoint</vt:lpstr>
      <vt:lpstr>Presentación de PowerPoint</vt:lpstr>
      <vt:lpstr>Presentación de PowerPoint</vt:lpstr>
      <vt:lpstr>Presentación de PowerPoint</vt:lpstr>
      <vt:lpstr>PEREGRINACIÓN LATINOAMERICANA LAUDATO SI’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ESPAÑA:  PROMOVIENDO LAUDATO SI’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RECURSOS PARA EL USO PASTORAL</vt:lpstr>
      <vt:lpstr>Libro: “Raíces franciscanas de la Laudato si’, Martin Carbajo, OFM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Experiencia Pastoral Seminario Ecología Integral</dc:title>
  <dc:creator>Jaime Campos</dc:creator>
  <cp:lastModifiedBy>Jaime Campos</cp:lastModifiedBy>
  <cp:revision>17</cp:revision>
  <dcterms:created xsi:type="dcterms:W3CDTF">2017-06-13T15:46:44Z</dcterms:created>
  <dcterms:modified xsi:type="dcterms:W3CDTF">2017-06-15T13:15:18Z</dcterms:modified>
</cp:coreProperties>
</file>